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Override3.xml" ContentType="application/vnd.openxmlformats-officedocument.themeOverr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diagrams/colors2.xml" ContentType="application/vnd.openxmlformats-officedocument.drawingml.diagramColors+xml"/>
  <Override PartName="/ppt/theme/themeOverride8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diagrams/layout2.xml" ContentType="application/vnd.openxmlformats-officedocument.drawingml.diagramLayout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Override10.xml" ContentType="application/vnd.openxmlformats-officedocument.themeOverr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  <p:sldMasterId id="2147483742" r:id="rId2"/>
    <p:sldMasterId id="2147483754" r:id="rId3"/>
    <p:sldMasterId id="2147483769" r:id="rId4"/>
    <p:sldMasterId id="2147483871" r:id="rId5"/>
    <p:sldMasterId id="2147483886" r:id="rId6"/>
    <p:sldMasterId id="2147483898" r:id="rId7"/>
    <p:sldMasterId id="2147483925" r:id="rId8"/>
    <p:sldMasterId id="2147483941" r:id="rId9"/>
    <p:sldMasterId id="2147483944" r:id="rId10"/>
    <p:sldMasterId id="2147484062" r:id="rId11"/>
  </p:sldMasterIdLst>
  <p:sldIdLst>
    <p:sldId id="256" r:id="rId12"/>
    <p:sldId id="257" r:id="rId13"/>
    <p:sldId id="259" r:id="rId14"/>
    <p:sldId id="342" r:id="rId15"/>
    <p:sldId id="260" r:id="rId16"/>
    <p:sldId id="378" r:id="rId17"/>
    <p:sldId id="379" r:id="rId18"/>
    <p:sldId id="534" r:id="rId19"/>
    <p:sldId id="380" r:id="rId20"/>
    <p:sldId id="352" r:id="rId21"/>
    <p:sldId id="477" r:id="rId22"/>
    <p:sldId id="469" r:id="rId23"/>
    <p:sldId id="472" r:id="rId24"/>
    <p:sldId id="476" r:id="rId25"/>
    <p:sldId id="475" r:id="rId26"/>
    <p:sldId id="462" r:id="rId27"/>
    <p:sldId id="464" r:id="rId28"/>
    <p:sldId id="488" r:id="rId29"/>
    <p:sldId id="483" r:id="rId30"/>
    <p:sldId id="487" r:id="rId31"/>
    <p:sldId id="484" r:id="rId32"/>
    <p:sldId id="485" r:id="rId33"/>
    <p:sldId id="486" r:id="rId34"/>
    <p:sldId id="452" r:id="rId35"/>
    <p:sldId id="453" r:id="rId36"/>
    <p:sldId id="454" r:id="rId37"/>
    <p:sldId id="455" r:id="rId38"/>
    <p:sldId id="381" r:id="rId39"/>
    <p:sldId id="456" r:id="rId40"/>
    <p:sldId id="457" r:id="rId41"/>
    <p:sldId id="385" r:id="rId42"/>
    <p:sldId id="458" r:id="rId43"/>
    <p:sldId id="478" r:id="rId44"/>
    <p:sldId id="461" r:id="rId45"/>
    <p:sldId id="386" r:id="rId46"/>
    <p:sldId id="396" r:id="rId47"/>
    <p:sldId id="533" r:id="rId48"/>
    <p:sldId id="501" r:id="rId49"/>
    <p:sldId id="502" r:id="rId50"/>
    <p:sldId id="400" r:id="rId51"/>
    <p:sldId id="398" r:id="rId52"/>
    <p:sldId id="435" r:id="rId53"/>
    <p:sldId id="429" r:id="rId54"/>
    <p:sldId id="431" r:id="rId55"/>
    <p:sldId id="436" r:id="rId56"/>
    <p:sldId id="423" r:id="rId57"/>
    <p:sldId id="399" r:id="rId58"/>
    <p:sldId id="402" r:id="rId59"/>
    <p:sldId id="401" r:id="rId60"/>
    <p:sldId id="404" r:id="rId61"/>
    <p:sldId id="322" r:id="rId62"/>
    <p:sldId id="354" r:id="rId63"/>
    <p:sldId id="323" r:id="rId64"/>
    <p:sldId id="357" r:id="rId65"/>
    <p:sldId id="437" r:id="rId66"/>
    <p:sldId id="479" r:id="rId67"/>
    <p:sldId id="324" r:id="rId68"/>
    <p:sldId id="326" r:id="rId69"/>
    <p:sldId id="328" r:id="rId70"/>
    <p:sldId id="330" r:id="rId71"/>
    <p:sldId id="489" r:id="rId72"/>
    <p:sldId id="490" r:id="rId73"/>
    <p:sldId id="491" r:id="rId74"/>
    <p:sldId id="492" r:id="rId75"/>
    <p:sldId id="493" r:id="rId76"/>
    <p:sldId id="494" r:id="rId77"/>
    <p:sldId id="495" r:id="rId78"/>
    <p:sldId id="496" r:id="rId79"/>
    <p:sldId id="497" r:id="rId80"/>
    <p:sldId id="498" r:id="rId81"/>
    <p:sldId id="499" r:id="rId82"/>
    <p:sldId id="504" r:id="rId83"/>
    <p:sldId id="505" r:id="rId84"/>
    <p:sldId id="506" r:id="rId85"/>
    <p:sldId id="507" r:id="rId86"/>
    <p:sldId id="508" r:id="rId87"/>
    <p:sldId id="509" r:id="rId88"/>
    <p:sldId id="510" r:id="rId89"/>
    <p:sldId id="511" r:id="rId90"/>
    <p:sldId id="512" r:id="rId91"/>
    <p:sldId id="513" r:id="rId92"/>
    <p:sldId id="514" r:id="rId93"/>
    <p:sldId id="515" r:id="rId94"/>
    <p:sldId id="516" r:id="rId95"/>
    <p:sldId id="517" r:id="rId96"/>
    <p:sldId id="518" r:id="rId97"/>
    <p:sldId id="519" r:id="rId98"/>
    <p:sldId id="520" r:id="rId99"/>
    <p:sldId id="521" r:id="rId100"/>
    <p:sldId id="522" r:id="rId101"/>
    <p:sldId id="523" r:id="rId102"/>
    <p:sldId id="524" r:id="rId103"/>
    <p:sldId id="525" r:id="rId104"/>
    <p:sldId id="526" r:id="rId105"/>
    <p:sldId id="527" r:id="rId106"/>
    <p:sldId id="528" r:id="rId107"/>
    <p:sldId id="529" r:id="rId108"/>
    <p:sldId id="530" r:id="rId109"/>
    <p:sldId id="531" r:id="rId110"/>
    <p:sldId id="532" r:id="rId111"/>
    <p:sldId id="366" r:id="rId112"/>
    <p:sldId id="338" r:id="rId113"/>
  </p:sldIdLst>
  <p:sldSz cx="9144000" cy="6858000" type="screen4x3"/>
  <p:notesSz cx="9144000" cy="6858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66FFFF"/>
    <a:srgbClr val="99FF33"/>
    <a:srgbClr val="99FF66"/>
    <a:srgbClr val="99FF99"/>
    <a:srgbClr val="FFFF99"/>
    <a:srgbClr val="FFFF66"/>
    <a:srgbClr val="83DBE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809" autoAdjust="0"/>
    <p:restoredTop sz="94660" autoAdjust="0"/>
  </p:normalViewPr>
  <p:slideViewPr>
    <p:cSldViewPr>
      <p:cViewPr>
        <p:scale>
          <a:sx n="60" d="100"/>
          <a:sy n="60" d="100"/>
        </p:scale>
        <p:origin x="-1560" y="-288"/>
      </p:cViewPr>
      <p:guideLst>
        <p:guide orient="horz" pos="2880"/>
        <p:guide pos="2160"/>
      </p:guideLst>
    </p:cSldViewPr>
  </p:slideViewPr>
  <p:outlineViewPr>
    <p:cViewPr>
      <p:scale>
        <a:sx n="25" d="100"/>
        <a:sy n="25" d="100"/>
      </p:scale>
      <p:origin x="0" y="15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tableStyles" Target="tableStyles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slide" Target="slides/slide91.xml"/><Relationship Id="rId110" Type="http://schemas.openxmlformats.org/officeDocument/2006/relationships/slide" Target="slides/slide99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slide" Target="slides/slide10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0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1.xlsx"/><Relationship Id="rId1" Type="http://schemas.openxmlformats.org/officeDocument/2006/relationships/themeOverride" Target="../theme/themeOverride8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2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3.xlsx"/><Relationship Id="rId1" Type="http://schemas.openxmlformats.org/officeDocument/2006/relationships/themeOverride" Target="../theme/themeOverride10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3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5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І місце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 w="25386">
                <a:noFill/>
              </a:ln>
            </c:spPr>
            <c:txPr>
              <a:bodyPr/>
              <a:lstStyle/>
              <a:p>
                <a:pPr>
                  <a:defRPr sz="1599" b="1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  <c:pt idx="5">
                  <c:v>2017-2018</c:v>
                </c:pt>
                <c:pt idx="6">
                  <c:v>2018-2019</c:v>
                </c:pt>
                <c:pt idx="7">
                  <c:v>2019-2020</c:v>
                </c:pt>
                <c:pt idx="8">
                  <c:v>2020-2021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5</c:v>
                </c:pt>
                <c:pt idx="6">
                  <c:v>2</c:v>
                </c:pt>
                <c:pt idx="7">
                  <c:v>0</c:v>
                </c:pt>
                <c:pt idx="8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89-490D-8ABF-531283331D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ІІ місце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 w="25386">
                <a:noFill/>
              </a:ln>
            </c:spPr>
            <c:txPr>
              <a:bodyPr/>
              <a:lstStyle/>
              <a:p>
                <a:pPr>
                  <a:defRPr sz="1399" b="1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  <c:pt idx="5">
                  <c:v>2017-2018</c:v>
                </c:pt>
                <c:pt idx="6">
                  <c:v>2018-2019</c:v>
                </c:pt>
                <c:pt idx="7">
                  <c:v>2019-2020</c:v>
                </c:pt>
                <c:pt idx="8">
                  <c:v>2020-2021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9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89-490D-8ABF-531283331D2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ІІІ місце</c:v>
                </c:pt>
              </c:strCache>
            </c:strRef>
          </c:tx>
          <c:spPr>
            <a:solidFill>
              <a:srgbClr val="00B050"/>
            </a:solidFill>
          </c:spPr>
          <c:dLbls>
            <c:spPr>
              <a:noFill/>
              <a:ln w="25386">
                <a:noFill/>
              </a:ln>
            </c:spPr>
            <c:txPr>
              <a:bodyPr/>
              <a:lstStyle/>
              <a:p>
                <a:pPr>
                  <a:defRPr sz="1399" b="1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  <c:pt idx="5">
                  <c:v>2017-2018</c:v>
                </c:pt>
                <c:pt idx="6">
                  <c:v>2018-2019</c:v>
                </c:pt>
                <c:pt idx="7">
                  <c:v>2019-2020</c:v>
                </c:pt>
                <c:pt idx="8">
                  <c:v>2020-2021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11</c:v>
                </c:pt>
                <c:pt idx="1">
                  <c:v>10</c:v>
                </c:pt>
                <c:pt idx="2">
                  <c:v>7</c:v>
                </c:pt>
                <c:pt idx="3">
                  <c:v>11</c:v>
                </c:pt>
                <c:pt idx="4">
                  <c:v>19</c:v>
                </c:pt>
                <c:pt idx="5">
                  <c:v>9</c:v>
                </c:pt>
                <c:pt idx="6">
                  <c:v>13</c:v>
                </c:pt>
                <c:pt idx="7">
                  <c:v>14</c:v>
                </c:pt>
                <c:pt idx="8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89-490D-8ABF-531283331D2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rgbClr val="660066"/>
            </a:solidFill>
          </c:spPr>
          <c:dLbls>
            <c:spPr>
              <a:noFill/>
              <a:ln w="25386">
                <a:noFill/>
              </a:ln>
            </c:spPr>
            <c:txPr>
              <a:bodyPr/>
              <a:lstStyle/>
              <a:p>
                <a:pPr>
                  <a:defRPr sz="1399" b="1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  <c:pt idx="5">
                  <c:v>2017-2018</c:v>
                </c:pt>
                <c:pt idx="6">
                  <c:v>2018-2019</c:v>
                </c:pt>
                <c:pt idx="7">
                  <c:v>2019-2020</c:v>
                </c:pt>
                <c:pt idx="8">
                  <c:v>2020-2021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24</c:v>
                </c:pt>
                <c:pt idx="1">
                  <c:v>17</c:v>
                </c:pt>
                <c:pt idx="2">
                  <c:v>15</c:v>
                </c:pt>
                <c:pt idx="3">
                  <c:v>19</c:v>
                </c:pt>
                <c:pt idx="4">
                  <c:v>25</c:v>
                </c:pt>
                <c:pt idx="5">
                  <c:v>19</c:v>
                </c:pt>
                <c:pt idx="6">
                  <c:v>20</c:v>
                </c:pt>
                <c:pt idx="7">
                  <c:v>19</c:v>
                </c:pt>
                <c:pt idx="8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89-490D-8ABF-531283331D2A}"/>
            </c:ext>
          </c:extLst>
        </c:ser>
        <c:axId val="123714944"/>
        <c:axId val="123729024"/>
      </c:barChart>
      <c:catAx>
        <c:axId val="1237149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599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729024"/>
        <c:crosses val="autoZero"/>
        <c:auto val="1"/>
        <c:lblAlgn val="ctr"/>
        <c:lblOffset val="100"/>
      </c:catAx>
      <c:valAx>
        <c:axId val="12372902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199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371494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399" b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ln>
      <a:noFill/>
    </a:ln>
  </c:spPr>
  <c:externalData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lang="ru-RU" sz="28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800" b="1" i="0" u="none" strike="noStrike" kern="1200" baseline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Учні з низьким рівнем знань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учні з низьким рівнем знань</c:v>
                </c:pt>
              </c:strCache>
            </c:strRef>
          </c:tx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32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F71-4A90-A8A7-8EF814401AFC}"/>
                </c:ext>
              </c:extLst>
            </c:dLbl>
            <c:spPr>
              <a:noFill/>
              <a:ln w="2539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uk-UA" sz="12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2017-2018</c:v>
                </c:pt>
                <c:pt idx="5">
                  <c:v>2018-2019</c:v>
                </c:pt>
                <c:pt idx="6">
                  <c:v>2019-2020</c:v>
                </c:pt>
                <c:pt idx="7">
                  <c:v>2020-2021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12</c:v>
                </c:pt>
                <c:pt idx="1">
                  <c:v>11</c:v>
                </c:pt>
                <c:pt idx="2">
                  <c:v>17</c:v>
                </c:pt>
                <c:pt idx="3">
                  <c:v>19</c:v>
                </c:pt>
                <c:pt idx="4">
                  <c:v>29</c:v>
                </c:pt>
                <c:pt idx="5">
                  <c:v>33</c:v>
                </c:pt>
                <c:pt idx="6">
                  <c:v>18</c:v>
                </c:pt>
                <c:pt idx="7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B6-4382-AF59-8298DD561AE0}"/>
            </c:ext>
          </c:extLst>
        </c:ser>
        <c:axId val="125888000"/>
        <c:axId val="125889536"/>
      </c:barChart>
      <c:catAx>
        <c:axId val="1258880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uk-UA" sz="1200"/>
            </a:pPr>
            <a:endParaRPr lang="ru-RU"/>
          </a:p>
        </c:txPr>
        <c:crossAx val="125889536"/>
        <c:crosses val="autoZero"/>
        <c:auto val="1"/>
        <c:lblAlgn val="ctr"/>
        <c:lblOffset val="100"/>
      </c:catAx>
      <c:valAx>
        <c:axId val="12588953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25888000"/>
        <c:crosses val="autoZero"/>
        <c:crossBetween val="between"/>
      </c:valAx>
      <c:spPr>
        <a:noFill/>
        <a:ln w="25395">
          <a:noFill/>
        </a:ln>
      </c:spPr>
    </c:plotArea>
    <c:plotVisOnly val="1"/>
    <c:dispBlanksAs val="gap"/>
  </c:chart>
  <c:spPr>
    <a:ln>
      <a:noFill/>
    </a:ln>
  </c:sp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uk-UA"/>
            </a:pP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високим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plotArea>
      <c:layout>
        <c:manualLayout>
          <c:layoutTarget val="inner"/>
          <c:xMode val="edge"/>
          <c:yMode val="edge"/>
          <c:x val="7.2481466132522904E-2"/>
          <c:y val="0.21012513885202619"/>
          <c:w val="0.84089551963899556"/>
          <c:h val="0.6462205707432638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учні з високим рівнем знань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56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F8B-454B-8033-74195F33568C}"/>
                </c:ext>
              </c:extLst>
            </c:dLbl>
            <c:spPr>
              <a:noFill/>
              <a:ln w="25397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uk-UA" sz="12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  <c:pt idx="3">
                  <c:v>2016-2017</c:v>
                </c:pt>
                <c:pt idx="4">
                  <c:v>2017-2018</c:v>
                </c:pt>
                <c:pt idx="5">
                  <c:v>2018-2019</c:v>
                </c:pt>
                <c:pt idx="6">
                  <c:v>2019-2020</c:v>
                </c:pt>
                <c:pt idx="7">
                  <c:v>2020-2021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92</c:v>
                </c:pt>
                <c:pt idx="1">
                  <c:v>86</c:v>
                </c:pt>
                <c:pt idx="2">
                  <c:v>97</c:v>
                </c:pt>
                <c:pt idx="3">
                  <c:v>82</c:v>
                </c:pt>
                <c:pt idx="4">
                  <c:v>77</c:v>
                </c:pt>
                <c:pt idx="5">
                  <c:v>73</c:v>
                </c:pt>
                <c:pt idx="6">
                  <c:v>71</c:v>
                </c:pt>
                <c:pt idx="7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33-4748-BA00-6FA2E694AFA9}"/>
            </c:ext>
          </c:extLst>
        </c:ser>
        <c:axId val="125471744"/>
        <c:axId val="125895424"/>
      </c:barChart>
      <c:catAx>
        <c:axId val="12547174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uk-UA" sz="1200"/>
            </a:pPr>
            <a:endParaRPr lang="ru-RU"/>
          </a:p>
        </c:txPr>
        <c:crossAx val="125895424"/>
        <c:crosses val="autoZero"/>
        <c:auto val="1"/>
        <c:lblAlgn val="ctr"/>
        <c:lblOffset val="100"/>
      </c:catAx>
      <c:valAx>
        <c:axId val="125895424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25471744"/>
        <c:crosses val="autoZero"/>
        <c:crossBetween val="between"/>
      </c:valAx>
    </c:plotArea>
    <c:plotVisOnly val="1"/>
    <c:dispBlanksAs val="gap"/>
  </c:chart>
  <c:spPr>
    <a:noFill/>
    <a:ln>
      <a:noFill/>
    </a:ln>
  </c:sp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Лист1!$B$2</c:f>
              <c:strCache>
                <c:ptCount val="1"/>
                <c:pt idx="0">
                  <c:v>СБШ № 23 </c:v>
                </c:pt>
              </c:strCache>
            </c:strRef>
          </c:tx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0070C0"/>
              </a:solidFill>
            </c:spPr>
          </c:dPt>
          <c:dPt>
            <c:idx val="3"/>
            <c:spPr>
              <a:solidFill>
                <a:srgbClr val="0070C0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91</c:v>
                </c:pt>
                <c:pt idx="1">
                  <c:v>69</c:v>
                </c:pt>
                <c:pt idx="2">
                  <c:v>97</c:v>
                </c:pt>
                <c:pt idx="3">
                  <c:v>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92-4097-860E-CF7FA8555C60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Дніпропетровська область</c:v>
                </c:pt>
              </c:strCache>
            </c:strRef>
          </c:tx>
          <c:spPr>
            <a:solidFill>
              <a:srgbClr val="92D050"/>
            </a:solidFill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77</c:v>
                </c:pt>
                <c:pt idx="1">
                  <c:v>65</c:v>
                </c:pt>
                <c:pt idx="2">
                  <c:v>78</c:v>
                </c:pt>
                <c:pt idx="3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92-4097-860E-CF7FA8555C60}"/>
            </c:ext>
          </c:extLst>
        </c:ser>
        <c:ser>
          <c:idx val="2"/>
          <c:order val="2"/>
          <c:tx>
            <c:strRef>
              <c:f>Лист1!$D$2</c:f>
              <c:strCache>
                <c:ptCount val="1"/>
                <c:pt idx="0">
                  <c:v>Україна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4F81BD"/>
              </a:solidFill>
            </a:ln>
          </c:spPr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Лист1!$A$3:$A$6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</c:v>
                </c:pt>
              </c:strCache>
            </c:strRef>
          </c:cat>
          <c:val>
            <c:numRef>
              <c:f>Лист1!$D$3:$D$6</c:f>
              <c:numCache>
                <c:formatCode>General</c:formatCode>
                <c:ptCount val="4"/>
                <c:pt idx="0">
                  <c:v>64</c:v>
                </c:pt>
                <c:pt idx="1">
                  <c:v>52</c:v>
                </c:pt>
                <c:pt idx="2">
                  <c:v>63</c:v>
                </c:pt>
                <c:pt idx="3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92-4097-860E-CF7FA8555C60}"/>
            </c:ext>
          </c:extLst>
        </c:ser>
        <c:axId val="126053376"/>
        <c:axId val="126087936"/>
      </c:barChart>
      <c:catAx>
        <c:axId val="126053376"/>
        <c:scaling>
          <c:orientation val="minMax"/>
        </c:scaling>
        <c:axPos val="b"/>
        <c:numFmt formatCode="General" sourceLinked="1"/>
        <c:tickLblPos val="nextTo"/>
        <c:crossAx val="126087936"/>
        <c:crosses val="autoZero"/>
        <c:auto val="1"/>
        <c:lblAlgn val="ctr"/>
        <c:lblOffset val="100"/>
      </c:catAx>
      <c:valAx>
        <c:axId val="126087936"/>
        <c:scaling>
          <c:orientation val="minMax"/>
        </c:scaling>
        <c:axPos val="l"/>
        <c:majorGridlines/>
        <c:numFmt formatCode="General" sourceLinked="1"/>
        <c:tickLblPos val="nextTo"/>
        <c:crossAx val="12605337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400"/>
      </a:pPr>
      <a:endParaRPr lang="ru-RU"/>
    </a:p>
  </c:txPr>
  <c:externalData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ЗОШ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52</c:v>
                </c:pt>
                <c:pt idx="1">
                  <c:v>38</c:v>
                </c:pt>
                <c:pt idx="2">
                  <c:v>48</c:v>
                </c:pt>
                <c:pt idx="3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7E-44A6-8747-C1955214FD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Спеціалізовані школи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72</c:v>
                </c:pt>
                <c:pt idx="1">
                  <c:v>58</c:v>
                </c:pt>
                <c:pt idx="2">
                  <c:v>72</c:v>
                </c:pt>
                <c:pt idx="3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7E-44A6-8747-C1955214FD5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Ліцеї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lang="uk-UA"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 lang="uk-UA"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 lang="uk-UA"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 lang="uk-UA"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українська мова</c:v>
                </c:pt>
                <c:pt idx="1">
                  <c:v>математика</c:v>
                </c:pt>
                <c:pt idx="2">
                  <c:v>англійська мова</c:v>
                </c:pt>
                <c:pt idx="3">
                  <c:v>історія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68</c:v>
                </c:pt>
                <c:pt idx="1">
                  <c:v>59</c:v>
                </c:pt>
                <c:pt idx="2">
                  <c:v>68</c:v>
                </c:pt>
                <c:pt idx="3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B7E-44A6-8747-C1955214FD51}"/>
            </c:ext>
          </c:extLst>
        </c:ser>
        <c:axId val="126340096"/>
        <c:axId val="126350080"/>
      </c:barChart>
      <c:catAx>
        <c:axId val="1263400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uk-UA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6350080"/>
        <c:crosses val="autoZero"/>
        <c:auto val="1"/>
        <c:lblAlgn val="ctr"/>
        <c:lblOffset val="100"/>
      </c:catAx>
      <c:valAx>
        <c:axId val="1263500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263400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uk-UA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lang="uk-UA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 н.р</a:t>
            </a:r>
            <a:r>
              <a:rPr lang="uk-UA"/>
              <a:t>.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2020-2021 н.р.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17-4DD6-A9F5-445824C4CC3B}"/>
              </c:ext>
            </c:extLst>
          </c:dPt>
          <c:dPt>
            <c:idx val="1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717-4DD6-A9F5-445824C4CC3B}"/>
              </c:ext>
            </c:extLst>
          </c:dPt>
          <c:dPt>
            <c:idx val="2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17-4DD6-A9F5-445824C4CC3B}"/>
              </c:ext>
            </c:extLst>
          </c:dPt>
          <c:dPt>
            <c:idx val="3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717-4DD6-A9F5-445824C4CC3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6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Аркуш1!$A$2:$A$5</c:f>
              <c:strCache>
                <c:ptCount val="4"/>
                <c:pt idx="0">
                  <c:v>всього учасників</c:v>
                </c:pt>
                <c:pt idx="1">
                  <c:v>золотий диплом</c:v>
                </c:pt>
                <c:pt idx="2">
                  <c:v>срібний диплом</c:v>
                </c:pt>
                <c:pt idx="3">
                  <c:v>сертифікат учасника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57</c:v>
                </c:pt>
                <c:pt idx="1">
                  <c:v>4</c:v>
                </c:pt>
                <c:pt idx="2">
                  <c:v>43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17-4DD6-A9F5-445824C4CC3B}"/>
            </c:ext>
          </c:extLst>
        </c:ser>
        <c:gapWidth val="219"/>
        <c:overlap val="-27"/>
        <c:axId val="124710272"/>
        <c:axId val="124712064"/>
      </c:barChart>
      <c:catAx>
        <c:axId val="1247102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4712064"/>
        <c:crosses val="autoZero"/>
        <c:auto val="1"/>
        <c:lblAlgn val="ctr"/>
        <c:lblOffset val="100"/>
      </c:catAx>
      <c:valAx>
        <c:axId val="1247120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71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998656607109581E-2"/>
          <c:y val="0.16536234408752026"/>
          <c:w val="0.68107108690852958"/>
          <c:h val="0.676317329802800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uk-UA" sz="125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234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05A-4AF8-982A-760991728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5A-4AF8-982A-7609917286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 місце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05A-4AF8-982A-7609917286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05A-4AF8-982A-7609917286B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 місце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05A-4AF8-982A-7609917286B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ІІІ місце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05A-4AF8-982A-7609917286B8}"/>
            </c:ext>
          </c:extLst>
        </c:ser>
        <c:gapWidth val="219"/>
        <c:overlap val="-27"/>
        <c:axId val="124790656"/>
        <c:axId val="124792192"/>
      </c:barChart>
      <c:catAx>
        <c:axId val="124790656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4792192"/>
        <c:crosses val="autoZero"/>
        <c:auto val="1"/>
        <c:lblAlgn val="ctr"/>
        <c:lblOffset val="100"/>
      </c:catAx>
      <c:valAx>
        <c:axId val="12479219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79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65367819386674"/>
          <c:y val="0.14829145437702673"/>
          <c:w val="0.24793909861909683"/>
          <c:h val="0.8271155627605373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9998656607109581E-2"/>
          <c:y val="0.16536234408752026"/>
          <c:w val="0.68107108690852958"/>
          <c:h val="0.6763173298028006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uk-UA" sz="125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3A4-441A-9CF9-7AA6D64F405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 місце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3A4-441A-9CF9-7AA6D64F405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 місце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3A4-441A-9CF9-7AA6D64F405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ІІІ місце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3A4-441A-9CF9-7AA6D64F4058}"/>
            </c:ext>
          </c:extLst>
        </c:ser>
        <c:gapWidth val="219"/>
        <c:overlap val="-27"/>
        <c:axId val="124989440"/>
        <c:axId val="124990976"/>
      </c:barChart>
      <c:catAx>
        <c:axId val="124989440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4990976"/>
        <c:crosses val="autoZero"/>
        <c:auto val="1"/>
        <c:lblAlgn val="ctr"/>
        <c:lblOffset val="100"/>
      </c:catAx>
      <c:valAx>
        <c:axId val="1249909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98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965367819386674"/>
          <c:y val="0.14829145437702673"/>
          <c:w val="0.24793909861909683"/>
          <c:h val="0.82711556276053733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016633656989404E-2"/>
          <c:y val="0.14160779171868337"/>
          <c:w val="0.77511424568861464"/>
          <c:h val="0.6543470983310436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95-4DC8-A513-5E0200A57A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 місце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95-4DC8-A513-5E0200A57A6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 місце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95-4DC8-A513-5E0200A57A6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ІІІ місце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495-4DC8-A513-5E0200A57A68}"/>
            </c:ext>
          </c:extLst>
        </c:ser>
        <c:gapWidth val="219"/>
        <c:overlap val="-27"/>
        <c:axId val="124881920"/>
        <c:axId val="124908288"/>
      </c:barChart>
      <c:catAx>
        <c:axId val="124881920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4908288"/>
        <c:crosses val="autoZero"/>
        <c:auto val="1"/>
        <c:lblAlgn val="ctr"/>
        <c:lblOffset val="100"/>
      </c:catAx>
      <c:valAx>
        <c:axId val="12490828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488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935426412079133"/>
          <c:y val="0.13478810029292443"/>
          <c:w val="0.21837592182583943"/>
          <c:h val="0.5832705382816905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016633656989328E-2"/>
          <c:y val="0.14160779171868337"/>
          <c:w val="0.77511424568861464"/>
          <c:h val="0.6543470983310436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76-466C-92AB-9E59CC50B4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 місце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B76-466C-92AB-9E59CC50B4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 місце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B76-466C-92AB-9E59CC50B4D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ІІІ місце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2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кількість учасників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B76-466C-92AB-9E59CC50B4D3}"/>
            </c:ext>
          </c:extLst>
        </c:ser>
        <c:gapWidth val="219"/>
        <c:overlap val="-27"/>
        <c:axId val="125075840"/>
        <c:axId val="125077376"/>
      </c:barChart>
      <c:catAx>
        <c:axId val="125075840"/>
        <c:scaling>
          <c:orientation val="minMax"/>
        </c:scaling>
        <c:delete val="1"/>
        <c:axPos val="b"/>
        <c:numFmt formatCode="General" sourceLinked="1"/>
        <c:majorTickMark val="none"/>
        <c:tickLblPos val="nextTo"/>
        <c:crossAx val="125077376"/>
        <c:crosses val="autoZero"/>
        <c:auto val="1"/>
        <c:lblAlgn val="ctr"/>
        <c:lblOffset val="100"/>
      </c:catAx>
      <c:valAx>
        <c:axId val="1250773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uk-UA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507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9354264120791"/>
          <c:y val="0.13478810029292429"/>
          <c:w val="0.21837592182583943"/>
          <c:h val="0.5832705382816905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6.4660180317339513E-2"/>
          <c:y val="4.2623748889017897E-2"/>
          <c:w val="0.7615780445969127"/>
          <c:h val="0.80952380952380965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низький</c:v>
                </c:pt>
              </c:strCache>
            </c:strRef>
          </c:tx>
          <c:spPr>
            <a:solidFill>
              <a:srgbClr val="9999FF"/>
            </a:solidFill>
            <a:ln w="12695">
              <a:solidFill>
                <a:srgbClr val="000000"/>
              </a:solidFill>
              <a:prstDash val="solid"/>
            </a:ln>
          </c:spPr>
          <c:cat>
            <c:strRef>
              <c:f>Sheet1!$B$1:$B$1</c:f>
              <c:strCache>
                <c:ptCount val="1"/>
                <c:pt idx="0">
                  <c:v>4-ті класи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46-47DC-869D-CDE89E41634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rgbClr val="FF0000"/>
            </a:solidFill>
            <a:ln w="12695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0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lang="uk-UA" sz="2400" b="1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F46-47DC-869D-CDE89E416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Sheet1!$B$1:$B$1</c:f>
              <c:strCache>
                <c:ptCount val="1"/>
                <c:pt idx="0">
                  <c:v>4-ті класи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46-47DC-869D-CDE89E41634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rgbClr val="FFC000"/>
            </a:solidFill>
            <a:ln w="12695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8.0563947633433483E-3"/>
                  <c:y val="0.221213840045377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F46-47DC-869D-CDE89E416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uk-UA" sz="2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Sheet1!$B$1:$B$1</c:f>
              <c:strCache>
                <c:ptCount val="1"/>
                <c:pt idx="0">
                  <c:v>4-ті класи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46-47DC-869D-CDE89E41634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00B050"/>
            </a:solidFill>
            <a:ln w="12695">
              <a:solidFill>
                <a:srgbClr val="000000"/>
              </a:solidFill>
              <a:prstDash val="solid"/>
            </a:ln>
          </c:spP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uk-UA" sz="240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Sheet1!$B$1:$B$1</c:f>
              <c:strCache>
                <c:ptCount val="1"/>
                <c:pt idx="0">
                  <c:v>4-ті класи</c:v>
                </c:pt>
              </c:strCache>
            </c:strRef>
          </c:cat>
          <c:val>
            <c:numRef>
              <c:f>Sheet1!$B$5:$B$5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F46-47DC-869D-CDE89E416344}"/>
            </c:ext>
          </c:extLst>
        </c:ser>
        <c:axId val="125212160"/>
        <c:axId val="125213696"/>
      </c:barChart>
      <c:catAx>
        <c:axId val="125212160"/>
        <c:scaling>
          <c:orientation val="minMax"/>
        </c:scaling>
        <c:axPos val="b"/>
        <c:numFmt formatCode="General" sourceLinked="1"/>
        <c:tickLblPos val="low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uk-UA"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5213696"/>
        <c:crosses val="autoZero"/>
        <c:auto val="1"/>
        <c:lblAlgn val="ctr"/>
        <c:lblOffset val="100"/>
      </c:catAx>
      <c:valAx>
        <c:axId val="125213696"/>
        <c:scaling>
          <c:orientation val="minMax"/>
        </c:scaling>
        <c:axPos val="l"/>
        <c:majorGridlines>
          <c:spPr>
            <a:ln w="3174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uk-UA"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25212160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3704975225815836"/>
          <c:y val="0.34603173466952974"/>
          <c:w val="0.13081967473099096"/>
          <c:h val="0.40971322146841677"/>
        </c:manualLayout>
      </c:layout>
      <c:spPr>
        <a:noFill/>
        <a:ln w="3174">
          <a:solidFill>
            <a:srgbClr val="000000"/>
          </a:solidFill>
          <a:prstDash val="solid"/>
        </a:ln>
      </c:spPr>
      <c:txPr>
        <a:bodyPr/>
        <a:lstStyle/>
        <a:p>
          <a:pPr>
            <a:defRPr lang="uk-UA" sz="1100" b="1" i="0" u="none" strike="noStrike" baseline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lang="uk-UA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досягнення</a:t>
            </a:r>
            <a:r>
              <a:rPr lang="uk-UA" sz="1800" b="1" baseline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учнів 5-9 класів</a:t>
            </a:r>
            <a:endParaRPr lang="uk-UA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6039661708953049E-2"/>
          <c:y val="0.16150793650793693"/>
          <c:w val="0.91775663458734325"/>
          <c:h val="0.61181852268466463"/>
        </c:manualLayout>
      </c:layout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Pt>
            <c:idx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B92-4DB3-879B-B48BB0886FFE}"/>
              </c:ext>
            </c:extLst>
          </c:dPt>
          <c:dPt>
            <c:idx val="1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B92-4DB3-879B-B48BB0886FFE}"/>
              </c:ext>
            </c:extLst>
          </c:dPt>
          <c:dPt>
            <c:idx val="2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B92-4DB3-879B-B48BB0886FFE}"/>
              </c:ext>
            </c:extLst>
          </c:dPt>
          <c:dPt>
            <c:idx val="3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B92-4DB3-879B-B48BB0886FFE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252-466F-82E5-09157E76E980}"/>
              </c:ext>
            </c:extLst>
          </c:dPt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uk-UA" dirty="0" smtClean="0">
                        <a:solidFill>
                          <a:srgbClr val="FFFF00"/>
                        </a:solidFill>
                      </a:rPr>
                      <a:t>19</a:t>
                    </a:r>
                    <a:endParaRPr lang="uk-UA" dirty="0">
                      <a:solidFill>
                        <a:srgbClr val="FFFF00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-0.12719918680685149"/>
                  <c:y val="-7.366438255620737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B92-4DB3-879B-B48BB0886FFE}"/>
                </c:ext>
              </c:extLst>
            </c:dLbl>
            <c:dLbl>
              <c:idx val="3"/>
              <c:layout>
                <c:manualLayout>
                  <c:x val="0.11589640890264442"/>
                  <c:y val="-9.447174807847022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B92-4DB3-879B-B48BB0886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8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Аркуш1!$A$2:$A$6</c:f>
              <c:strCache>
                <c:ptCount val="5"/>
                <c:pt idx="1">
                  <c:v>низький</c:v>
                </c:pt>
                <c:pt idx="2">
                  <c:v>середній</c:v>
                </c:pt>
                <c:pt idx="3">
                  <c:v>достатній</c:v>
                </c:pt>
                <c:pt idx="4">
                  <c:v>високий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1">
                  <c:v>19</c:v>
                </c:pt>
                <c:pt idx="2">
                  <c:v>218</c:v>
                </c:pt>
                <c:pt idx="3">
                  <c:v>152</c:v>
                </c:pt>
                <c:pt idx="4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92-4DB3-879B-B48BB0886FFE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lang="uk-UA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 досягнення</a:t>
            </a:r>
            <a:r>
              <a:rPr lang="uk-UA" sz="1800" b="1" baseline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учнів 5-9 класів</a:t>
            </a:r>
            <a:endParaRPr lang="uk-UA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6039661708953049E-2"/>
          <c:y val="0.16150793650793693"/>
          <c:w val="0.91775663458734325"/>
          <c:h val="0.61181852268466463"/>
        </c:manualLayout>
      </c:layout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Стовпець1навчальны досягнення учныв 10-11 класыв</c:v>
                </c:pt>
              </c:strCache>
            </c:strRef>
          </c:tx>
          <c:dPt>
            <c:idx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B92-4DB3-879B-B48BB0886FFE}"/>
              </c:ext>
            </c:extLst>
          </c:dPt>
          <c:dPt>
            <c:idx val="1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B92-4DB3-879B-B48BB0886FFE}"/>
              </c:ext>
            </c:extLst>
          </c:dPt>
          <c:dPt>
            <c:idx val="2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7B92-4DB3-879B-B48BB0886FFE}"/>
              </c:ext>
            </c:extLst>
          </c:dPt>
          <c:dPt>
            <c:idx val="3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B92-4DB3-879B-B48BB0886FFE}"/>
              </c:ext>
            </c:extLst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252-466F-82E5-09157E76E980}"/>
              </c:ext>
            </c:extLst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4.4209119944344323E-2"/>
                  <c:y val="9.4820559490365205E-2"/>
                </c:manualLayout>
              </c:layout>
              <c:tx>
                <c:rich>
                  <a:bodyPr/>
                  <a:lstStyle/>
                  <a:p>
                    <a:r>
                      <a:rPr lang="uk-UA" dirty="0" smtClean="0">
                        <a:solidFill>
                          <a:srgbClr val="FFFF00"/>
                        </a:solidFill>
                      </a:rPr>
                      <a:t>13</a:t>
                    </a:r>
                    <a:endParaRPr lang="uk-UA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B92-4DB3-879B-B48BB0886FFE}"/>
                </c:ext>
              </c:extLst>
            </c:dLbl>
            <c:dLbl>
              <c:idx val="2"/>
              <c:layout>
                <c:manualLayout>
                  <c:x val="-0.12719918680685149"/>
                  <c:y val="-7.366438255620737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B92-4DB3-879B-B48BB0886FFE}"/>
                </c:ext>
              </c:extLst>
            </c:dLbl>
            <c:dLbl>
              <c:idx val="3"/>
              <c:layout>
                <c:manualLayout>
                  <c:x val="0.11589640890264442"/>
                  <c:y val="-9.447174807847022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B92-4DB3-879B-B48BB0886F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uk-UA" sz="18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Аркуш1!$A$2:$A$6</c:f>
              <c:strCache>
                <c:ptCount val="5"/>
                <c:pt idx="1">
                  <c:v>низький</c:v>
                </c:pt>
                <c:pt idx="2">
                  <c:v>середній</c:v>
                </c:pt>
                <c:pt idx="3">
                  <c:v>достатній</c:v>
                </c:pt>
                <c:pt idx="4">
                  <c:v>високий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1">
                  <c:v>13</c:v>
                </c:pt>
                <c:pt idx="2">
                  <c:v>59</c:v>
                </c:pt>
                <c:pt idx="3">
                  <c:v>24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B92-4DB3-879B-B48BB0886FFE}"/>
            </c:ext>
          </c:extLst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uk-UA" sz="20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161851-41D4-412D-B008-A2A3907BE16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26F9C3BA-081F-43B1-936C-A46EC385A7DC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500" b="1" spc="-15" dirty="0">
              <a:solidFill>
                <a:srgbClr val="002060"/>
              </a:solidFill>
              <a:latin typeface="Bookman Old Style"/>
              <a:cs typeface="Bookman Old Style"/>
            </a:rPr>
            <a:t>          </a:t>
          </a:r>
          <a:r>
            <a:rPr lang="ru-RU" sz="1800" b="1" spc="-15" dirty="0" err="1" smtClean="0">
              <a:solidFill>
                <a:srgbClr val="002060"/>
              </a:solidFill>
              <a:latin typeface="Bookman Old Style"/>
              <a:cs typeface="Bookman Old Style"/>
            </a:rPr>
            <a:t>Формування</a:t>
          </a:r>
          <a:r>
            <a:rPr lang="ru-RU" sz="1800" b="1" spc="-15" dirty="0" smtClean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 smtClean="0">
              <a:solidFill>
                <a:srgbClr val="002060"/>
              </a:solidFill>
              <a:latin typeface="Bookman Old Style"/>
              <a:cs typeface="Bookman Old Style"/>
            </a:rPr>
            <a:t>грома</a:t>
          </a:r>
          <a:r>
            <a:rPr lang="ru-RU" sz="1800" b="1" spc="-10" dirty="0" err="1" smtClean="0">
              <a:solidFill>
                <a:srgbClr val="002060"/>
              </a:solidFill>
              <a:latin typeface="Bookman Old Style"/>
              <a:cs typeface="Bookman Old Style"/>
            </a:rPr>
            <a:t>д</a:t>
          </a:r>
          <a:r>
            <a:rPr lang="ru-RU" sz="1800" b="1" spc="-15" dirty="0" err="1" smtClean="0">
              <a:solidFill>
                <a:srgbClr val="002060"/>
              </a:solidFill>
              <a:latin typeface="Bookman Old Style"/>
              <a:cs typeface="Bookman Old Style"/>
            </a:rPr>
            <a:t>янської</a:t>
          </a:r>
          <a:r>
            <a:rPr lang="ru-RU" sz="1800" b="1" spc="-15" dirty="0" smtClean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 smtClean="0">
              <a:solidFill>
                <a:srgbClr val="002060"/>
              </a:solidFill>
              <a:latin typeface="Bookman Old Style"/>
              <a:cs typeface="Bookman Old Style"/>
            </a:rPr>
            <a:t>актив</a:t>
          </a:r>
          <a:r>
            <a:rPr lang="ru-RU" sz="1800" b="1" spc="-10" dirty="0" err="1" smtClean="0">
              <a:solidFill>
                <a:srgbClr val="002060"/>
              </a:solidFill>
              <a:latin typeface="Bookman Old Style"/>
              <a:cs typeface="Bookman Old Style"/>
            </a:rPr>
            <a:t>н</a:t>
          </a:r>
          <a:r>
            <a:rPr lang="ru-RU" sz="1800" b="1" spc="-15" dirty="0" err="1" smtClean="0">
              <a:solidFill>
                <a:srgbClr val="002060"/>
              </a:solidFill>
              <a:latin typeface="Bookman Old Style"/>
              <a:cs typeface="Bookman Old Style"/>
            </a:rPr>
            <a:t>ості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,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	</a:t>
          </a:r>
          <a:r>
            <a:rPr lang="ru-RU" sz="1800" b="1" dirty="0" smtClean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 smtClean="0">
              <a:solidFill>
                <a:srgbClr val="002060"/>
              </a:solidFill>
              <a:latin typeface="Bookman Old Style"/>
              <a:cs typeface="Bookman Old Style"/>
            </a:rPr>
            <a:t>п</a:t>
          </a:r>
          <a:r>
            <a:rPr lang="ru-RU" sz="1800" b="1" spc="-10" dirty="0" err="1" smtClean="0">
              <a:solidFill>
                <a:srgbClr val="002060"/>
              </a:solidFill>
              <a:latin typeface="Bookman Old Style"/>
              <a:cs typeface="Bookman Old Style"/>
            </a:rPr>
            <a:t>л</a:t>
          </a:r>
          <a:r>
            <a:rPr lang="ru-RU" sz="1800" b="1" spc="-15" dirty="0" err="1" smtClean="0">
              <a:solidFill>
                <a:srgbClr val="002060"/>
              </a:solidFill>
              <a:latin typeface="Bookman Old Style"/>
              <a:cs typeface="Bookman Old Style"/>
            </a:rPr>
            <a:t>екання</a:t>
          </a:r>
          <a:r>
            <a:rPr lang="ru-RU" sz="1800" b="1" spc="-15" dirty="0" smtClean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української</a:t>
          </a:r>
          <a:r>
            <a:rPr lang="ru-RU" sz="1800" b="1" spc="10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ідентичності</a:t>
          </a:r>
          <a:r>
            <a:rPr lang="ru-RU" sz="1800" b="1" spc="-10" dirty="0">
              <a:solidFill>
                <a:srgbClr val="002060"/>
              </a:solidFill>
              <a:latin typeface="Bookman Old Style"/>
              <a:cs typeface="Bookman Old Style"/>
            </a:rPr>
            <a:t>;</a:t>
          </a:r>
          <a:endParaRPr lang="uk-UA" sz="1800" dirty="0">
            <a:solidFill>
              <a:srgbClr val="002060"/>
            </a:solidFill>
          </a:endParaRPr>
        </a:p>
      </dgm:t>
    </dgm:pt>
    <dgm:pt modelId="{4C45A3EB-A97C-49B5-BEAB-2693C65906AA}" type="parTrans" cxnId="{CAB296BA-1A5A-4070-A0F2-461BE0370DF1}">
      <dgm:prSet/>
      <dgm:spPr/>
      <dgm:t>
        <a:bodyPr/>
        <a:lstStyle/>
        <a:p>
          <a:endParaRPr lang="uk-UA"/>
        </a:p>
      </dgm:t>
    </dgm:pt>
    <dgm:pt modelId="{78171B31-3627-4408-B985-6D6314B9B425}" type="sibTrans" cxnId="{CAB296BA-1A5A-4070-A0F2-461BE0370DF1}">
      <dgm:prSet/>
      <dgm:spPr/>
      <dgm:t>
        <a:bodyPr/>
        <a:lstStyle/>
        <a:p>
          <a:endParaRPr lang="uk-UA"/>
        </a:p>
      </dgm:t>
    </dgm:pt>
    <dgm:pt modelId="{99F899D6-BD38-4338-80B4-DE6C9B376537}">
      <dgm:prSet custT="1"/>
      <dgm:spPr>
        <a:solidFill>
          <a:srgbClr val="92D050"/>
        </a:solidFill>
      </dgm:spPr>
      <dgm:t>
        <a:bodyPr/>
        <a:lstStyle/>
        <a:p>
          <a:r>
            <a:rPr lang="ru-RU" sz="1400" b="1" spc="-15" dirty="0">
              <a:solidFill>
                <a:srgbClr val="002060"/>
              </a:solidFill>
              <a:latin typeface="Bookman Old Style"/>
              <a:cs typeface="Bookman Old Style"/>
            </a:rPr>
            <a:t>        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Тв</a:t>
          </a:r>
          <a:r>
            <a:rPr lang="ru-RU" sz="18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рчий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20" dirty="0" err="1">
              <a:solidFill>
                <a:srgbClr val="002060"/>
              </a:solidFill>
              <a:latin typeface="Bookman Old Style"/>
              <a:cs typeface="Bookman Old Style"/>
            </a:rPr>
            <a:t>пош</a:t>
          </a:r>
          <a:r>
            <a:rPr lang="ru-RU" sz="18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у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к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0" dirty="0">
              <a:solidFill>
                <a:srgbClr val="002060"/>
              </a:solidFill>
              <a:latin typeface="Bookman Old Style"/>
              <a:cs typeface="Bookman Old Style"/>
            </a:rPr>
            <a:t>–</a:t>
          </a:r>
          <a:r>
            <a:rPr lang="ru-RU" sz="1800" b="1" spc="-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осн</a:t>
          </a:r>
          <a:r>
            <a:rPr lang="ru-RU" sz="1800" b="1" spc="-25" dirty="0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ва</a:t>
          </a:r>
          <a:r>
            <a:rPr lang="ru-RU" sz="1800" b="1" spc="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діяльності</a:t>
          </a:r>
          <a:r>
            <a:rPr lang="ru-RU" sz="1800" b="1" spc="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педагогічного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та</a:t>
          </a:r>
          <a:r>
            <a:rPr lang="ru-RU" sz="1800" b="1" spc="-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учнівс</a:t>
          </a:r>
          <a:r>
            <a:rPr lang="ru-RU" sz="18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ь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кого</a:t>
          </a:r>
          <a:r>
            <a:rPr lang="ru-RU" sz="1800" b="1" spc="10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колективу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школи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;</a:t>
          </a:r>
          <a:endParaRPr lang="ru-RU" sz="1800" dirty="0">
            <a:solidFill>
              <a:srgbClr val="002060"/>
            </a:solidFill>
            <a:latin typeface="Bookman Old Style"/>
            <a:cs typeface="Bookman Old Style"/>
          </a:endParaRPr>
        </a:p>
      </dgm:t>
    </dgm:pt>
    <dgm:pt modelId="{0ABA0150-8E81-4A17-849B-EBEEF93508C6}" type="parTrans" cxnId="{43AC5D8F-7DD3-478E-AE99-DD66121B89B1}">
      <dgm:prSet/>
      <dgm:spPr/>
      <dgm:t>
        <a:bodyPr/>
        <a:lstStyle/>
        <a:p>
          <a:endParaRPr lang="uk-UA"/>
        </a:p>
      </dgm:t>
    </dgm:pt>
    <dgm:pt modelId="{B43577EA-D843-4775-A5CE-A2514DF345B1}" type="sibTrans" cxnId="{43AC5D8F-7DD3-478E-AE99-DD66121B89B1}">
      <dgm:prSet/>
      <dgm:spPr/>
      <dgm:t>
        <a:bodyPr/>
        <a:lstStyle/>
        <a:p>
          <a:endParaRPr lang="uk-UA"/>
        </a:p>
      </dgm:t>
    </dgm:pt>
    <dgm:pt modelId="{345E1D18-EB6F-4CA7-B1C8-C2CFCB469FAD}">
      <dgm:prSet custT="1"/>
      <dgm:spPr>
        <a:solidFill>
          <a:srgbClr val="00B0F0"/>
        </a:solidFill>
      </dgm:spPr>
      <dgm:t>
        <a:bodyPr/>
        <a:lstStyle/>
        <a:p>
          <a:r>
            <a:rPr lang="ru-RU" sz="1500" b="1" dirty="0">
              <a:solidFill>
                <a:srgbClr val="002060"/>
              </a:solidFill>
              <a:latin typeface="Bookman Old Style"/>
              <a:cs typeface="Bookman Old Style"/>
            </a:rPr>
            <a:t>            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Зал</a:t>
          </a:r>
          <a:r>
            <a:rPr lang="ru-RU" sz="16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у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чення</a:t>
          </a:r>
          <a:r>
            <a:rPr lang="ru-RU" sz="1600" b="1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в</a:t>
          </a:r>
          <a:r>
            <a:rPr lang="ru-RU" sz="16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с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іх</a:t>
          </a:r>
          <a:r>
            <a:rPr lang="ru-RU" sz="1600" b="1" spc="10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уча</a:t>
          </a:r>
          <a:r>
            <a:rPr lang="ru-RU" sz="16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с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ників</a:t>
          </a:r>
          <a:r>
            <a:rPr lang="ru-RU" sz="1600" b="1" spc="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6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с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віт</a:t>
          </a:r>
          <a:r>
            <a:rPr lang="ru-RU" sz="16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н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ь</a:t>
          </a:r>
          <a:r>
            <a:rPr lang="ru-RU" sz="16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600" b="1" dirty="0" err="1">
              <a:solidFill>
                <a:srgbClr val="002060"/>
              </a:solidFill>
              <a:latin typeface="Bookman Old Style"/>
              <a:cs typeface="Bookman Old Style"/>
            </a:rPr>
            <a:t>го</a:t>
          </a:r>
          <a:r>
            <a:rPr lang="ru-RU" sz="1600" b="1" spc="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dirty="0">
              <a:solidFill>
                <a:srgbClr val="002060"/>
              </a:solidFill>
              <a:latin typeface="Bookman Old Style"/>
              <a:cs typeface="Bookman Old Style"/>
            </a:rPr>
            <a:t>пр</a:t>
          </a:r>
          <a:r>
            <a:rPr lang="ru-RU" sz="1600" b="1" spc="-10" dirty="0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600" b="1" dirty="0">
              <a:solidFill>
                <a:srgbClr val="002060"/>
              </a:solidFill>
              <a:latin typeface="Bookman Old Style"/>
              <a:cs typeface="Bookman Old Style"/>
            </a:rPr>
            <a:t>ст</a:t>
          </a:r>
          <a:r>
            <a:rPr lang="ru-RU" sz="1600" b="1" spc="-10" dirty="0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600" b="1" dirty="0">
              <a:solidFill>
                <a:srgbClr val="002060"/>
              </a:solidFill>
              <a:latin typeface="Bookman Old Style"/>
              <a:cs typeface="Bookman Old Style"/>
            </a:rPr>
            <a:t>ру</a:t>
          </a:r>
          <a:r>
            <a:rPr lang="ru-RU" sz="1600" b="1" spc="-10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dirty="0">
              <a:solidFill>
                <a:srgbClr val="002060"/>
              </a:solidFill>
              <a:latin typeface="Bookman Old Style"/>
              <a:cs typeface="Bookman Old Style"/>
            </a:rPr>
            <a:t>до 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збереження</a:t>
          </a:r>
          <a:r>
            <a:rPr lang="ru-RU" sz="1600" b="1" spc="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шкільних</a:t>
          </a:r>
          <a:r>
            <a:rPr lang="ru-RU" sz="1600" b="1" spc="10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традицій</a:t>
          </a:r>
          <a:r>
            <a:rPr lang="ru-RU" sz="1600" b="1" spc="-15" dirty="0">
              <a:solidFill>
                <a:srgbClr val="002060"/>
              </a:solidFill>
              <a:latin typeface="Bookman Old Style"/>
              <a:cs typeface="Bookman Old Style"/>
            </a:rPr>
            <a:t>,</a:t>
          </a:r>
          <a:r>
            <a:rPr lang="ru-RU" sz="1600" b="1" spc="-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spc="-15" dirty="0">
              <a:solidFill>
                <a:srgbClr val="002060"/>
              </a:solidFill>
              <a:latin typeface="Bookman Old Style"/>
              <a:cs typeface="Bookman Old Style"/>
            </a:rPr>
            <a:t>до</a:t>
          </a:r>
          <a:r>
            <a:rPr lang="ru-RU" sz="1600" b="1" spc="-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роб</a:t>
          </a:r>
          <a:r>
            <a:rPr lang="ru-RU" sz="16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ти</a:t>
          </a:r>
          <a:r>
            <a:rPr lang="ru-RU" sz="1600" b="1" spc="-10" dirty="0">
              <a:solidFill>
                <a:srgbClr val="002060"/>
              </a:solidFill>
              <a:latin typeface="Bookman Old Style"/>
              <a:cs typeface="Bookman Old Style"/>
            </a:rPr>
            <a:t> над</a:t>
          </a:r>
          <a:r>
            <a:rPr lang="ru-RU" sz="1600" b="1" spc="-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проєкт</a:t>
          </a:r>
          <a:r>
            <a:rPr lang="ru-RU" sz="16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600" b="1" spc="-20" dirty="0" err="1">
              <a:solidFill>
                <a:srgbClr val="002060"/>
              </a:solidFill>
              <a:latin typeface="Bookman Old Style"/>
              <a:cs typeface="Bookman Old Style"/>
            </a:rPr>
            <a:t>м</a:t>
          </a:r>
          <a:r>
            <a:rPr lang="ru-RU" sz="1600" b="1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spc="-15" dirty="0">
              <a:solidFill>
                <a:srgbClr val="002060"/>
              </a:solidFill>
              <a:latin typeface="Bookman Old Style"/>
              <a:cs typeface="Bookman Old Style"/>
            </a:rPr>
            <a:t>“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Шкільний</a:t>
          </a:r>
          <a:r>
            <a:rPr lang="ru-RU" sz="1600" b="1" spc="10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6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дім</a:t>
          </a:r>
          <a:r>
            <a:rPr lang="ru-RU" sz="1600" b="1" spc="-15" dirty="0">
              <a:solidFill>
                <a:srgbClr val="002060"/>
              </a:solidFill>
              <a:latin typeface="Bookman Old Style"/>
              <a:cs typeface="Bookman Old Style"/>
            </a:rPr>
            <a:t>”;</a:t>
          </a:r>
          <a:endParaRPr lang="ru-RU" sz="1500" dirty="0">
            <a:solidFill>
              <a:srgbClr val="002060"/>
            </a:solidFill>
            <a:latin typeface="Bookman Old Style"/>
            <a:cs typeface="Bookman Old Style"/>
          </a:endParaRPr>
        </a:p>
      </dgm:t>
    </dgm:pt>
    <dgm:pt modelId="{35620A25-DA87-4CA0-8C1B-3D4297115A7D}" type="parTrans" cxnId="{5D740F2E-13CD-4CD6-9D67-81F245CFD2D9}">
      <dgm:prSet/>
      <dgm:spPr/>
      <dgm:t>
        <a:bodyPr/>
        <a:lstStyle/>
        <a:p>
          <a:endParaRPr lang="uk-UA"/>
        </a:p>
      </dgm:t>
    </dgm:pt>
    <dgm:pt modelId="{E1E81572-8867-4811-93F8-50275F03F54B}" type="sibTrans" cxnId="{5D740F2E-13CD-4CD6-9D67-81F245CFD2D9}">
      <dgm:prSet/>
      <dgm:spPr/>
      <dgm:t>
        <a:bodyPr/>
        <a:lstStyle/>
        <a:p>
          <a:endParaRPr lang="uk-UA"/>
        </a:p>
      </dgm:t>
    </dgm:pt>
    <dgm:pt modelId="{5174798F-A9CF-4327-B5C7-DDC0F343C79A}">
      <dgm:prSet custT="1"/>
      <dgm:spPr>
        <a:solidFill>
          <a:srgbClr val="FFFF00"/>
        </a:solidFill>
      </dgm:spPr>
      <dgm:t>
        <a:bodyPr/>
        <a:lstStyle/>
        <a:p>
          <a:r>
            <a:rPr lang="ru-RU" sz="1600" b="1" spc="-15" dirty="0">
              <a:solidFill>
                <a:srgbClr val="002060"/>
              </a:solidFill>
              <a:latin typeface="Bookman Old Style"/>
              <a:cs typeface="Bookman Old Style"/>
            </a:rPr>
            <a:t>  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Забе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з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печ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е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ння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	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стало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г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ро</a:t>
          </a:r>
          <a:r>
            <a:rPr lang="ru-RU" sz="18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з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витку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клю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ч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ових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	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життєвих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компет</a:t>
          </a:r>
          <a:r>
            <a:rPr lang="ru-RU" sz="1800" b="1" spc="-25" dirty="0">
              <a:solidFill>
                <a:srgbClr val="002060"/>
              </a:solidFill>
              <a:latin typeface="Bookman Old Style"/>
              <a:cs typeface="Bookman Old Style"/>
            </a:rPr>
            <a:t>е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нтнос</a:t>
          </a:r>
          <a:r>
            <a:rPr lang="ru-RU" sz="1800" b="1" spc="-25" dirty="0">
              <a:solidFill>
                <a:srgbClr val="002060"/>
              </a:solidFill>
              <a:latin typeface="Bookman Old Style"/>
              <a:cs typeface="Bookman Old Style"/>
            </a:rPr>
            <a:t>т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ей</a:t>
          </a:r>
          <a:r>
            <a:rPr lang="ru-RU" sz="1800" b="1" spc="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ос</a:t>
          </a:r>
          <a:r>
            <a:rPr lang="ru-RU" sz="18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бист</a:t>
          </a:r>
          <a:r>
            <a:rPr lang="ru-RU" sz="18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сті</a:t>
          </a:r>
          <a:r>
            <a:rPr lang="ru-RU" sz="1800" b="1" spc="-10" dirty="0">
              <a:solidFill>
                <a:srgbClr val="002060"/>
              </a:solidFill>
              <a:latin typeface="Bookman Old Style"/>
              <a:cs typeface="Bookman Old Style"/>
            </a:rPr>
            <a:t>;</a:t>
          </a:r>
          <a:endParaRPr lang="ru-RU" sz="1800" dirty="0">
            <a:solidFill>
              <a:srgbClr val="002060"/>
            </a:solidFill>
            <a:latin typeface="Bookman Old Style"/>
            <a:cs typeface="Bookman Old Style"/>
          </a:endParaRPr>
        </a:p>
      </dgm:t>
    </dgm:pt>
    <dgm:pt modelId="{CFA8E350-5417-4D90-9532-2B281411CDF5}" type="parTrans" cxnId="{76F7C1ED-77AE-415A-82A6-18A5B36C2C3A}">
      <dgm:prSet/>
      <dgm:spPr/>
      <dgm:t>
        <a:bodyPr/>
        <a:lstStyle/>
        <a:p>
          <a:endParaRPr lang="uk-UA"/>
        </a:p>
      </dgm:t>
    </dgm:pt>
    <dgm:pt modelId="{691529F8-B8B4-46F0-8123-DA43431EE8AB}" type="sibTrans" cxnId="{76F7C1ED-77AE-415A-82A6-18A5B36C2C3A}">
      <dgm:prSet/>
      <dgm:spPr/>
      <dgm:t>
        <a:bodyPr/>
        <a:lstStyle/>
        <a:p>
          <a:endParaRPr lang="uk-UA"/>
        </a:p>
      </dgm:t>
    </dgm:pt>
    <dgm:pt modelId="{6F88A387-87E3-4C70-9B13-19730C74F154}">
      <dgm:prSet custT="1"/>
      <dgm:spPr/>
      <dgm:t>
        <a:bodyPr/>
        <a:lstStyle/>
        <a:p>
          <a:r>
            <a:rPr lang="ru-RU" sz="1400" b="1" spc="-20" dirty="0">
              <a:solidFill>
                <a:srgbClr val="002060"/>
              </a:solidFill>
              <a:latin typeface="Bookman Old Style"/>
              <a:cs typeface="Bookman Old Style"/>
            </a:rPr>
            <a:t>        </a:t>
          </a:r>
          <a:r>
            <a:rPr lang="ru-RU" sz="1800" b="1" spc="-20" dirty="0">
              <a:solidFill>
                <a:srgbClr val="002060"/>
              </a:solidFill>
              <a:latin typeface="Bookman Old Style"/>
              <a:cs typeface="Bookman Old Style"/>
            </a:rPr>
            <a:t>Шко</a:t>
          </a:r>
          <a:r>
            <a:rPr lang="ru-RU" sz="1800" b="1" spc="-5" dirty="0">
              <a:solidFill>
                <a:srgbClr val="002060"/>
              </a:solidFill>
              <a:latin typeface="Bookman Old Style"/>
              <a:cs typeface="Bookman Old Style"/>
            </a:rPr>
            <a:t>л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а </a:t>
          </a:r>
          <a:r>
            <a:rPr lang="ru-RU" sz="1800" b="1" spc="-20" dirty="0" err="1">
              <a:solidFill>
                <a:srgbClr val="002060"/>
              </a:solidFill>
              <a:latin typeface="Bookman Old Style"/>
              <a:cs typeface="Bookman Old Style"/>
            </a:rPr>
            <a:t>м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а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є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	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бути</a:t>
          </a:r>
          <a:r>
            <a:rPr lang="ru-RU" sz="1800" b="1" dirty="0">
              <a:solidFill>
                <a:srgbClr val="002060"/>
              </a:solidFill>
              <a:latin typeface="Bookman Old Style"/>
              <a:cs typeface="Bookman Old Style"/>
            </a:rPr>
            <a:t>	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в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а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в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ан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г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арді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з</a:t>
          </a:r>
          <a:r>
            <a:rPr lang="ru-RU" sz="1800" b="1" spc="-20" dirty="0" err="1">
              <a:solidFill>
                <a:srgbClr val="002060"/>
              </a:solidFill>
              <a:latin typeface="Bookman Old Style"/>
              <a:cs typeface="Bookman Old Style"/>
            </a:rPr>
            <a:t>м</a:t>
          </a:r>
          <a:r>
            <a:rPr lang="ru-RU" sz="1800" b="1" spc="-5" dirty="0" err="1">
              <a:solidFill>
                <a:srgbClr val="002060"/>
              </a:solidFill>
              <a:latin typeface="Bookman Old Style"/>
              <a:cs typeface="Bookman Old Style"/>
            </a:rPr>
            <a:t>і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н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у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сучас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н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ому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суспільств</a:t>
          </a:r>
          <a:r>
            <a:rPr lang="ru-RU" sz="1800" b="1" spc="-5" dirty="0" err="1">
              <a:solidFill>
                <a:srgbClr val="002060"/>
              </a:solidFill>
              <a:latin typeface="Bookman Old Style"/>
              <a:cs typeface="Bookman Old Style"/>
            </a:rPr>
            <a:t>і</a:t>
          </a:r>
          <a:r>
            <a:rPr lang="ru-RU" sz="1800" b="1" spc="-10" dirty="0">
              <a:solidFill>
                <a:srgbClr val="002060"/>
              </a:solidFill>
              <a:latin typeface="Bookman Old Style"/>
              <a:cs typeface="Bookman Old Style"/>
            </a:rPr>
            <a:t>.</a:t>
          </a:r>
          <a:endParaRPr lang="ru-RU" sz="1800" dirty="0">
            <a:solidFill>
              <a:srgbClr val="002060"/>
            </a:solidFill>
            <a:latin typeface="Bookman Old Style"/>
            <a:cs typeface="Bookman Old Style"/>
          </a:endParaRPr>
        </a:p>
      </dgm:t>
    </dgm:pt>
    <dgm:pt modelId="{17902E79-678E-4191-9C40-AE7C0DDB7C0A}" type="parTrans" cxnId="{D488C73F-7434-402B-B0B6-F98CE2F1CB48}">
      <dgm:prSet/>
      <dgm:spPr/>
      <dgm:t>
        <a:bodyPr/>
        <a:lstStyle/>
        <a:p>
          <a:endParaRPr lang="uk-UA"/>
        </a:p>
      </dgm:t>
    </dgm:pt>
    <dgm:pt modelId="{5A46E8ED-229C-4B49-A23F-185196A1BF52}" type="sibTrans" cxnId="{D488C73F-7434-402B-B0B6-F98CE2F1CB48}">
      <dgm:prSet/>
      <dgm:spPr/>
      <dgm:t>
        <a:bodyPr/>
        <a:lstStyle/>
        <a:p>
          <a:endParaRPr lang="uk-UA"/>
        </a:p>
      </dgm:t>
    </dgm:pt>
    <dgm:pt modelId="{A06BAB9B-7A1B-4318-A3C1-B74080FE5B76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400" b="1" spc="-15" dirty="0">
              <a:solidFill>
                <a:srgbClr val="002060"/>
              </a:solidFill>
              <a:latin typeface="Bookman Old Style"/>
              <a:cs typeface="Bookman Old Style"/>
            </a:rPr>
            <a:t>            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Формування</a:t>
          </a:r>
          <a:r>
            <a:rPr lang="ru-RU" sz="1800" b="1" spc="18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с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о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ц</a:t>
          </a:r>
          <a:r>
            <a:rPr lang="ru-RU" sz="1800" b="1" spc="-5" dirty="0" err="1">
              <a:solidFill>
                <a:srgbClr val="002060"/>
              </a:solidFill>
              <a:latin typeface="Bookman Old Style"/>
              <a:cs typeface="Bookman Old Style"/>
            </a:rPr>
            <a:t>і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а</a:t>
          </a:r>
          <a:r>
            <a:rPr lang="ru-RU" sz="1800" b="1" spc="-10" dirty="0" err="1">
              <a:solidFill>
                <a:srgbClr val="002060"/>
              </a:solidFill>
              <a:latin typeface="Bookman Old Style"/>
              <a:cs typeface="Bookman Old Style"/>
            </a:rPr>
            <a:t>л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ьно</a:t>
          </a:r>
          <a:r>
            <a:rPr lang="ru-RU" sz="1800" b="1" spc="18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0" dirty="0">
              <a:solidFill>
                <a:srgbClr val="002060"/>
              </a:solidFill>
              <a:latin typeface="Bookman Old Style"/>
              <a:cs typeface="Bookman Old Style"/>
            </a:rPr>
            <a:t>-</a:t>
          </a:r>
          <a:r>
            <a:rPr lang="ru-RU" sz="1800" b="1" spc="18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ц</a:t>
          </a:r>
          <a:r>
            <a:rPr lang="ru-RU" sz="1800" b="1" spc="-5" dirty="0" err="1">
              <a:solidFill>
                <a:srgbClr val="002060"/>
              </a:solidFill>
              <a:latin typeface="Bookman Old Style"/>
              <a:cs typeface="Bookman Old Style"/>
            </a:rPr>
            <a:t>і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нн</a:t>
          </a:r>
          <a:r>
            <a:rPr lang="ru-RU" sz="1800" b="1" dirty="0" err="1">
              <a:solidFill>
                <a:srgbClr val="002060"/>
              </a:solidFill>
              <a:latin typeface="Bookman Old Style"/>
              <a:cs typeface="Bookman Old Style"/>
            </a:rPr>
            <a:t>і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сних</a:t>
          </a:r>
          <a:r>
            <a:rPr lang="ru-RU" sz="1800" b="1" spc="18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в</a:t>
          </a:r>
          <a:r>
            <a:rPr lang="ru-RU" sz="1800" b="1" spc="-5" dirty="0" err="1">
              <a:solidFill>
                <a:srgbClr val="002060"/>
              </a:solidFill>
              <a:latin typeface="Bookman Old Style"/>
              <a:cs typeface="Bookman Old Style"/>
            </a:rPr>
            <a:t>і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дносин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вихо</a:t>
          </a:r>
          <a:r>
            <a:rPr lang="ru-RU" sz="1800" b="1" spc="-25" dirty="0" err="1">
              <a:solidFill>
                <a:srgbClr val="002060"/>
              </a:solidFill>
              <a:latin typeface="Bookman Old Style"/>
              <a:cs typeface="Bookman Old Style"/>
            </a:rPr>
            <a:t>в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анц</a:t>
          </a:r>
          <a:r>
            <a:rPr lang="ru-RU" sz="1800" b="1" dirty="0" err="1">
              <a:solidFill>
                <a:srgbClr val="002060"/>
              </a:solidFill>
              <a:latin typeface="Bookman Old Style"/>
              <a:cs typeface="Bookman Old Style"/>
            </a:rPr>
            <a:t>і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в</a:t>
          </a:r>
          <a:r>
            <a:rPr lang="ru-RU" sz="1800" b="1" spc="30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>
              <a:solidFill>
                <a:srgbClr val="002060"/>
              </a:solidFill>
              <a:latin typeface="Bookman Old Style"/>
              <a:cs typeface="Bookman Old Style"/>
            </a:rPr>
            <a:t>у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класних</a:t>
          </a:r>
          <a:r>
            <a:rPr lang="ru-RU" sz="1800" b="1" spc="15" dirty="0">
              <a:solidFill>
                <a:srgbClr val="002060"/>
              </a:solidFill>
              <a:latin typeface="Bookman Old Style"/>
              <a:cs typeface="Bookman Old Style"/>
            </a:rPr>
            <a:t> </a:t>
          </a:r>
          <a:r>
            <a:rPr lang="ru-RU" sz="1800" b="1" spc="-15" dirty="0" err="1">
              <a:solidFill>
                <a:srgbClr val="002060"/>
              </a:solidFill>
              <a:latin typeface="Bookman Old Style"/>
              <a:cs typeface="Bookman Old Style"/>
            </a:rPr>
            <a:t>колективах</a:t>
          </a:r>
          <a:r>
            <a:rPr lang="ru-RU" sz="1400" b="1" spc="-10" dirty="0">
              <a:solidFill>
                <a:srgbClr val="002060"/>
              </a:solidFill>
              <a:latin typeface="Bookman Old Style"/>
              <a:cs typeface="Bookman Old Style"/>
            </a:rPr>
            <a:t>.</a:t>
          </a:r>
          <a:endParaRPr lang="ru-RU" sz="1400" dirty="0">
            <a:solidFill>
              <a:srgbClr val="002060"/>
            </a:solidFill>
            <a:latin typeface="Bookman Old Style"/>
            <a:cs typeface="Bookman Old Style"/>
          </a:endParaRPr>
        </a:p>
      </dgm:t>
    </dgm:pt>
    <dgm:pt modelId="{42063D8B-8258-460A-B328-DA90DDF5201C}" type="parTrans" cxnId="{D5473D50-4D2C-4D72-9FF8-65247D2DAE14}">
      <dgm:prSet/>
      <dgm:spPr/>
      <dgm:t>
        <a:bodyPr/>
        <a:lstStyle/>
        <a:p>
          <a:endParaRPr lang="uk-UA"/>
        </a:p>
      </dgm:t>
    </dgm:pt>
    <dgm:pt modelId="{0AE353CE-070D-4BFA-A060-76CDDD379484}" type="sibTrans" cxnId="{D5473D50-4D2C-4D72-9FF8-65247D2DAE14}">
      <dgm:prSet/>
      <dgm:spPr/>
      <dgm:t>
        <a:bodyPr/>
        <a:lstStyle/>
        <a:p>
          <a:endParaRPr lang="uk-UA"/>
        </a:p>
      </dgm:t>
    </dgm:pt>
    <dgm:pt modelId="{17F3811B-22BA-45AC-9A6E-5AF44FD0C5DE}" type="pres">
      <dgm:prSet presAssocID="{40161851-41D4-412D-B008-A2A3907BE16E}" presName="linearFlow" presStyleCnt="0">
        <dgm:presLayoutVars>
          <dgm:dir/>
          <dgm:resizeHandles val="exact"/>
        </dgm:presLayoutVars>
      </dgm:prSet>
      <dgm:spPr/>
    </dgm:pt>
    <dgm:pt modelId="{94B8BC9E-A2B0-4B05-A2B3-45362F267CEA}" type="pres">
      <dgm:prSet presAssocID="{5174798F-A9CF-4327-B5C7-DDC0F343C79A}" presName="composite" presStyleCnt="0"/>
      <dgm:spPr/>
    </dgm:pt>
    <dgm:pt modelId="{34ABE6DA-223E-4C8B-A349-7424E5500768}" type="pres">
      <dgm:prSet presAssocID="{5174798F-A9CF-4327-B5C7-DDC0F343C79A}" presName="imgShp" presStyleLbl="fgImgPlace1" presStyleIdx="0" presStyleCnt="6" custLinFactNeighborX="-6943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</dgm:pt>
    <dgm:pt modelId="{A0205C77-4365-421D-A86E-A08804FEC83A}" type="pres">
      <dgm:prSet presAssocID="{5174798F-A9CF-4327-B5C7-DDC0F343C79A}" presName="txShp" presStyleLbl="node1" presStyleIdx="0" presStyleCnt="6" custScaleX="130326" custScaleY="15169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42D256-3D1C-4794-B402-BE9A7FFE8B28}" type="pres">
      <dgm:prSet presAssocID="{691529F8-B8B4-46F0-8123-DA43431EE8AB}" presName="spacing" presStyleCnt="0"/>
      <dgm:spPr/>
    </dgm:pt>
    <dgm:pt modelId="{F146AE8C-03BA-4C67-BF47-55FB415EE997}" type="pres">
      <dgm:prSet presAssocID="{345E1D18-EB6F-4CA7-B1C8-C2CFCB469FAD}" presName="composite" presStyleCnt="0"/>
      <dgm:spPr/>
    </dgm:pt>
    <dgm:pt modelId="{042C0B53-41AF-4D15-87FF-0CE666DB93CD}" type="pres">
      <dgm:prSet presAssocID="{345E1D18-EB6F-4CA7-B1C8-C2CFCB469FAD}" presName="imgShp" presStyleLbl="fgImgPlace1" presStyleIdx="1" presStyleCnt="6" custLinFactNeighborX="-6622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81DB9365-9F3C-48F6-B09D-8CE1D686D773}" type="pres">
      <dgm:prSet presAssocID="{345E1D18-EB6F-4CA7-B1C8-C2CFCB469FAD}" presName="txShp" presStyleLbl="node1" presStyleIdx="1" presStyleCnt="6" custScaleX="129656" custScaleY="145581" custLinFactNeighborX="-335" custLinFactNeighborY="21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E0A8A1-252D-456B-9A63-2603554A1D2F}" type="pres">
      <dgm:prSet presAssocID="{E1E81572-8867-4811-93F8-50275F03F54B}" presName="spacing" presStyleCnt="0"/>
      <dgm:spPr/>
    </dgm:pt>
    <dgm:pt modelId="{493EBA85-FF01-4497-B2F5-288F5BE6D13F}" type="pres">
      <dgm:prSet presAssocID="{99F899D6-BD38-4338-80B4-DE6C9B376537}" presName="composite" presStyleCnt="0"/>
      <dgm:spPr/>
    </dgm:pt>
    <dgm:pt modelId="{4A03295E-883E-4315-A9BC-2FADC92EC769}" type="pres">
      <dgm:prSet presAssocID="{99F899D6-BD38-4338-80B4-DE6C9B376537}" presName="imgShp" presStyleLbl="fgImgPlace1" presStyleIdx="2" presStyleCnt="6" custLinFactNeighborX="-5469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</dgm:pt>
    <dgm:pt modelId="{7A11E1AE-5068-4B14-9E45-D5BC40041F7D}" type="pres">
      <dgm:prSet presAssocID="{99F899D6-BD38-4338-80B4-DE6C9B376537}" presName="txShp" presStyleLbl="node1" presStyleIdx="2" presStyleCnt="6" custScaleX="127820" custScaleY="15025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0D5EC76-F7E2-4C6E-B4BF-EDF1754C4F67}" type="pres">
      <dgm:prSet presAssocID="{B43577EA-D843-4775-A5CE-A2514DF345B1}" presName="spacing" presStyleCnt="0"/>
      <dgm:spPr/>
    </dgm:pt>
    <dgm:pt modelId="{CEFB23FF-00D2-46B0-A0B3-2EF1EFFA3EF9}" type="pres">
      <dgm:prSet presAssocID="{26F9C3BA-081F-43B1-936C-A46EC385A7DC}" presName="composite" presStyleCnt="0"/>
      <dgm:spPr/>
    </dgm:pt>
    <dgm:pt modelId="{C758DA60-9B57-4D2E-90DD-A31EE504ABB9}" type="pres">
      <dgm:prSet presAssocID="{26F9C3BA-081F-43B1-936C-A46EC385A7DC}" presName="imgShp" presStyleLbl="fgImgPlace1" presStyleIdx="3" presStyleCnt="6" custLinFactNeighborX="-5469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7000" b="-7000"/>
          </a:stretch>
        </a:blipFill>
      </dgm:spPr>
    </dgm:pt>
    <dgm:pt modelId="{881BD540-6A07-4A2A-923F-27AC146E4C54}" type="pres">
      <dgm:prSet presAssocID="{26F9C3BA-081F-43B1-936C-A46EC385A7DC}" presName="txShp" presStyleLbl="node1" presStyleIdx="3" presStyleCnt="6" custScaleX="127820" custScaleY="15418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A2FFFFE-0EF8-46CC-B8E5-E278B306E856}" type="pres">
      <dgm:prSet presAssocID="{78171B31-3627-4408-B985-6D6314B9B425}" presName="spacing" presStyleCnt="0"/>
      <dgm:spPr/>
    </dgm:pt>
    <dgm:pt modelId="{CD6BE899-8718-4C68-A397-E6FEE30E733F}" type="pres">
      <dgm:prSet presAssocID="{A06BAB9B-7A1B-4318-A3C1-B74080FE5B76}" presName="composite" presStyleCnt="0"/>
      <dgm:spPr/>
    </dgm:pt>
    <dgm:pt modelId="{C91824FB-1AFE-4927-A358-241079D945B4}" type="pres">
      <dgm:prSet presAssocID="{A06BAB9B-7A1B-4318-A3C1-B74080FE5B76}" presName="imgShp" presStyleLbl="fgImgPlace1" presStyleIdx="4" presStyleCnt="6" custLinFactNeighborX="-3994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</dgm:pt>
    <dgm:pt modelId="{3B90E278-4626-4802-9FD0-2CD9844FDF98}" type="pres">
      <dgm:prSet presAssocID="{A06BAB9B-7A1B-4318-A3C1-B74080FE5B76}" presName="txShp" presStyleLbl="node1" presStyleIdx="4" presStyleCnt="6" custScaleX="127820" custScaleY="1510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4091920-1B67-43E3-A349-1B41F234006E}" type="pres">
      <dgm:prSet presAssocID="{0AE353CE-070D-4BFA-A060-76CDDD379484}" presName="spacing" presStyleCnt="0"/>
      <dgm:spPr/>
    </dgm:pt>
    <dgm:pt modelId="{4FE68DFA-B184-43F8-902A-FC2B28E90C64}" type="pres">
      <dgm:prSet presAssocID="{6F88A387-87E3-4C70-9B13-19730C74F154}" presName="composite" presStyleCnt="0"/>
      <dgm:spPr/>
    </dgm:pt>
    <dgm:pt modelId="{25188430-84F2-4755-9866-57274584117F}" type="pres">
      <dgm:prSet presAssocID="{6F88A387-87E3-4C70-9B13-19730C74F154}" presName="imgShp" presStyleLbl="fgImgPlace1" presStyleIdx="5" presStyleCnt="6" custLinFactNeighborX="-3994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7000" b="-7000"/>
          </a:stretch>
        </a:blipFill>
      </dgm:spPr>
    </dgm:pt>
    <dgm:pt modelId="{1426B230-1B36-4A7C-AF3B-D76F1D3EA98B}" type="pres">
      <dgm:prSet presAssocID="{6F88A387-87E3-4C70-9B13-19730C74F154}" presName="txShp" presStyleLbl="node1" presStyleIdx="5" presStyleCnt="6" custScaleX="12531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D740F2E-13CD-4CD6-9D67-81F245CFD2D9}" srcId="{40161851-41D4-412D-B008-A2A3907BE16E}" destId="{345E1D18-EB6F-4CA7-B1C8-C2CFCB469FAD}" srcOrd="1" destOrd="0" parTransId="{35620A25-DA87-4CA0-8C1B-3D4297115A7D}" sibTransId="{E1E81572-8867-4811-93F8-50275F03F54B}"/>
    <dgm:cxn modelId="{CAB296BA-1A5A-4070-A0F2-461BE0370DF1}" srcId="{40161851-41D4-412D-B008-A2A3907BE16E}" destId="{26F9C3BA-081F-43B1-936C-A46EC385A7DC}" srcOrd="3" destOrd="0" parTransId="{4C45A3EB-A97C-49B5-BEAB-2693C65906AA}" sibTransId="{78171B31-3627-4408-B985-6D6314B9B425}"/>
    <dgm:cxn modelId="{D5473D50-4D2C-4D72-9FF8-65247D2DAE14}" srcId="{40161851-41D4-412D-B008-A2A3907BE16E}" destId="{A06BAB9B-7A1B-4318-A3C1-B74080FE5B76}" srcOrd="4" destOrd="0" parTransId="{42063D8B-8258-460A-B328-DA90DDF5201C}" sibTransId="{0AE353CE-070D-4BFA-A060-76CDDD379484}"/>
    <dgm:cxn modelId="{0DAFC650-7484-4A40-8906-A8FF75D65A90}" type="presOf" srcId="{6F88A387-87E3-4C70-9B13-19730C74F154}" destId="{1426B230-1B36-4A7C-AF3B-D76F1D3EA98B}" srcOrd="0" destOrd="0" presId="urn:microsoft.com/office/officeart/2005/8/layout/vList3#1"/>
    <dgm:cxn modelId="{FE9CCF09-2E38-45E6-B7F8-0F8E187D92DC}" type="presOf" srcId="{A06BAB9B-7A1B-4318-A3C1-B74080FE5B76}" destId="{3B90E278-4626-4802-9FD0-2CD9844FDF98}" srcOrd="0" destOrd="0" presId="urn:microsoft.com/office/officeart/2005/8/layout/vList3#1"/>
    <dgm:cxn modelId="{76F7C1ED-77AE-415A-82A6-18A5B36C2C3A}" srcId="{40161851-41D4-412D-B008-A2A3907BE16E}" destId="{5174798F-A9CF-4327-B5C7-DDC0F343C79A}" srcOrd="0" destOrd="0" parTransId="{CFA8E350-5417-4D90-9532-2B281411CDF5}" sibTransId="{691529F8-B8B4-46F0-8123-DA43431EE8AB}"/>
    <dgm:cxn modelId="{7FE31903-0AA7-4CF9-B7B8-77A39F10B589}" type="presOf" srcId="{40161851-41D4-412D-B008-A2A3907BE16E}" destId="{17F3811B-22BA-45AC-9A6E-5AF44FD0C5DE}" srcOrd="0" destOrd="0" presId="urn:microsoft.com/office/officeart/2005/8/layout/vList3#1"/>
    <dgm:cxn modelId="{D488C73F-7434-402B-B0B6-F98CE2F1CB48}" srcId="{40161851-41D4-412D-B008-A2A3907BE16E}" destId="{6F88A387-87E3-4C70-9B13-19730C74F154}" srcOrd="5" destOrd="0" parTransId="{17902E79-678E-4191-9C40-AE7C0DDB7C0A}" sibTransId="{5A46E8ED-229C-4B49-A23F-185196A1BF52}"/>
    <dgm:cxn modelId="{095B37E9-CAA5-4009-BF1B-518EFF50B9F2}" type="presOf" srcId="{26F9C3BA-081F-43B1-936C-A46EC385A7DC}" destId="{881BD540-6A07-4A2A-923F-27AC146E4C54}" srcOrd="0" destOrd="0" presId="urn:microsoft.com/office/officeart/2005/8/layout/vList3#1"/>
    <dgm:cxn modelId="{D582C9E3-08BC-4FD0-A41D-3B88FD9FFE11}" type="presOf" srcId="{99F899D6-BD38-4338-80B4-DE6C9B376537}" destId="{7A11E1AE-5068-4B14-9E45-D5BC40041F7D}" srcOrd="0" destOrd="0" presId="urn:microsoft.com/office/officeart/2005/8/layout/vList3#1"/>
    <dgm:cxn modelId="{A8FB0C2D-9D24-4AFE-A2E6-94C77BA3B579}" type="presOf" srcId="{5174798F-A9CF-4327-B5C7-DDC0F343C79A}" destId="{A0205C77-4365-421D-A86E-A08804FEC83A}" srcOrd="0" destOrd="0" presId="urn:microsoft.com/office/officeart/2005/8/layout/vList3#1"/>
    <dgm:cxn modelId="{43AC5D8F-7DD3-478E-AE99-DD66121B89B1}" srcId="{40161851-41D4-412D-B008-A2A3907BE16E}" destId="{99F899D6-BD38-4338-80B4-DE6C9B376537}" srcOrd="2" destOrd="0" parTransId="{0ABA0150-8E81-4A17-849B-EBEEF93508C6}" sibTransId="{B43577EA-D843-4775-A5CE-A2514DF345B1}"/>
    <dgm:cxn modelId="{F9EECBC5-D09B-4C30-A484-466D5AEFE60F}" type="presOf" srcId="{345E1D18-EB6F-4CA7-B1C8-C2CFCB469FAD}" destId="{81DB9365-9F3C-48F6-B09D-8CE1D686D773}" srcOrd="0" destOrd="0" presId="urn:microsoft.com/office/officeart/2005/8/layout/vList3#1"/>
    <dgm:cxn modelId="{8E20A633-D843-429F-B360-F529E3DF3C1E}" type="presParOf" srcId="{17F3811B-22BA-45AC-9A6E-5AF44FD0C5DE}" destId="{94B8BC9E-A2B0-4B05-A2B3-45362F267CEA}" srcOrd="0" destOrd="0" presId="urn:microsoft.com/office/officeart/2005/8/layout/vList3#1"/>
    <dgm:cxn modelId="{5C3E2517-F331-49F7-9A7B-0DDEC770E981}" type="presParOf" srcId="{94B8BC9E-A2B0-4B05-A2B3-45362F267CEA}" destId="{34ABE6DA-223E-4C8B-A349-7424E5500768}" srcOrd="0" destOrd="0" presId="urn:microsoft.com/office/officeart/2005/8/layout/vList3#1"/>
    <dgm:cxn modelId="{1A04CA8D-4A45-4291-8BA5-06D237E79AB2}" type="presParOf" srcId="{94B8BC9E-A2B0-4B05-A2B3-45362F267CEA}" destId="{A0205C77-4365-421D-A86E-A08804FEC83A}" srcOrd="1" destOrd="0" presId="urn:microsoft.com/office/officeart/2005/8/layout/vList3#1"/>
    <dgm:cxn modelId="{CD25E24A-BF82-431D-BCCB-4739B5A49D37}" type="presParOf" srcId="{17F3811B-22BA-45AC-9A6E-5AF44FD0C5DE}" destId="{E242D256-3D1C-4794-B402-BE9A7FFE8B28}" srcOrd="1" destOrd="0" presId="urn:microsoft.com/office/officeart/2005/8/layout/vList3#1"/>
    <dgm:cxn modelId="{8156D5CB-2D60-4752-A3BC-5AA6E28BFF55}" type="presParOf" srcId="{17F3811B-22BA-45AC-9A6E-5AF44FD0C5DE}" destId="{F146AE8C-03BA-4C67-BF47-55FB415EE997}" srcOrd="2" destOrd="0" presId="urn:microsoft.com/office/officeart/2005/8/layout/vList3#1"/>
    <dgm:cxn modelId="{CA72CC94-2CEF-4F40-AD83-45B2501F8264}" type="presParOf" srcId="{F146AE8C-03BA-4C67-BF47-55FB415EE997}" destId="{042C0B53-41AF-4D15-87FF-0CE666DB93CD}" srcOrd="0" destOrd="0" presId="urn:microsoft.com/office/officeart/2005/8/layout/vList3#1"/>
    <dgm:cxn modelId="{6D89A1F4-C1C5-4CE5-82AC-F42B52EE50FC}" type="presParOf" srcId="{F146AE8C-03BA-4C67-BF47-55FB415EE997}" destId="{81DB9365-9F3C-48F6-B09D-8CE1D686D773}" srcOrd="1" destOrd="0" presId="urn:microsoft.com/office/officeart/2005/8/layout/vList3#1"/>
    <dgm:cxn modelId="{8B14A57C-7480-4FB9-A9AA-7C70783A80AF}" type="presParOf" srcId="{17F3811B-22BA-45AC-9A6E-5AF44FD0C5DE}" destId="{F4E0A8A1-252D-456B-9A63-2603554A1D2F}" srcOrd="3" destOrd="0" presId="urn:microsoft.com/office/officeart/2005/8/layout/vList3#1"/>
    <dgm:cxn modelId="{1E2D5168-0935-4431-AA02-39EA1CE332CF}" type="presParOf" srcId="{17F3811B-22BA-45AC-9A6E-5AF44FD0C5DE}" destId="{493EBA85-FF01-4497-B2F5-288F5BE6D13F}" srcOrd="4" destOrd="0" presId="urn:microsoft.com/office/officeart/2005/8/layout/vList3#1"/>
    <dgm:cxn modelId="{2F704457-5041-47EB-8631-48E2715A749F}" type="presParOf" srcId="{493EBA85-FF01-4497-B2F5-288F5BE6D13F}" destId="{4A03295E-883E-4315-A9BC-2FADC92EC769}" srcOrd="0" destOrd="0" presId="urn:microsoft.com/office/officeart/2005/8/layout/vList3#1"/>
    <dgm:cxn modelId="{086787A4-4991-4674-B1EA-DCB2E7A54038}" type="presParOf" srcId="{493EBA85-FF01-4497-B2F5-288F5BE6D13F}" destId="{7A11E1AE-5068-4B14-9E45-D5BC40041F7D}" srcOrd="1" destOrd="0" presId="urn:microsoft.com/office/officeart/2005/8/layout/vList3#1"/>
    <dgm:cxn modelId="{9DC0FC7E-45CB-4414-BDED-67E5A6CEA631}" type="presParOf" srcId="{17F3811B-22BA-45AC-9A6E-5AF44FD0C5DE}" destId="{80D5EC76-F7E2-4C6E-B4BF-EDF1754C4F67}" srcOrd="5" destOrd="0" presId="urn:microsoft.com/office/officeart/2005/8/layout/vList3#1"/>
    <dgm:cxn modelId="{36BB9336-80A7-4C3D-A679-4C9F26A32A44}" type="presParOf" srcId="{17F3811B-22BA-45AC-9A6E-5AF44FD0C5DE}" destId="{CEFB23FF-00D2-46B0-A0B3-2EF1EFFA3EF9}" srcOrd="6" destOrd="0" presId="urn:microsoft.com/office/officeart/2005/8/layout/vList3#1"/>
    <dgm:cxn modelId="{3F0D7BB8-E737-4B8D-8965-CE3794CE7B7B}" type="presParOf" srcId="{CEFB23FF-00D2-46B0-A0B3-2EF1EFFA3EF9}" destId="{C758DA60-9B57-4D2E-90DD-A31EE504ABB9}" srcOrd="0" destOrd="0" presId="urn:microsoft.com/office/officeart/2005/8/layout/vList3#1"/>
    <dgm:cxn modelId="{1F24A4C7-A2E1-4F43-B350-69D77C5E6534}" type="presParOf" srcId="{CEFB23FF-00D2-46B0-A0B3-2EF1EFFA3EF9}" destId="{881BD540-6A07-4A2A-923F-27AC146E4C54}" srcOrd="1" destOrd="0" presId="urn:microsoft.com/office/officeart/2005/8/layout/vList3#1"/>
    <dgm:cxn modelId="{BB6B4980-882D-471D-BC36-EC0256903093}" type="presParOf" srcId="{17F3811B-22BA-45AC-9A6E-5AF44FD0C5DE}" destId="{8A2FFFFE-0EF8-46CC-B8E5-E278B306E856}" srcOrd="7" destOrd="0" presId="urn:microsoft.com/office/officeart/2005/8/layout/vList3#1"/>
    <dgm:cxn modelId="{E926D044-AC83-4469-B8E5-0E3937A984C0}" type="presParOf" srcId="{17F3811B-22BA-45AC-9A6E-5AF44FD0C5DE}" destId="{CD6BE899-8718-4C68-A397-E6FEE30E733F}" srcOrd="8" destOrd="0" presId="urn:microsoft.com/office/officeart/2005/8/layout/vList3#1"/>
    <dgm:cxn modelId="{CB28FEAE-2201-4D39-ADB2-45C7CA47B908}" type="presParOf" srcId="{CD6BE899-8718-4C68-A397-E6FEE30E733F}" destId="{C91824FB-1AFE-4927-A358-241079D945B4}" srcOrd="0" destOrd="0" presId="urn:microsoft.com/office/officeart/2005/8/layout/vList3#1"/>
    <dgm:cxn modelId="{D80B598A-A2F0-4171-A3A0-542D7457E84F}" type="presParOf" srcId="{CD6BE899-8718-4C68-A397-E6FEE30E733F}" destId="{3B90E278-4626-4802-9FD0-2CD9844FDF98}" srcOrd="1" destOrd="0" presId="urn:microsoft.com/office/officeart/2005/8/layout/vList3#1"/>
    <dgm:cxn modelId="{8A348F41-EE41-4137-ADE7-8C9D5C578B94}" type="presParOf" srcId="{17F3811B-22BA-45AC-9A6E-5AF44FD0C5DE}" destId="{24091920-1B67-43E3-A349-1B41F234006E}" srcOrd="9" destOrd="0" presId="urn:microsoft.com/office/officeart/2005/8/layout/vList3#1"/>
    <dgm:cxn modelId="{A86EBF89-1C91-492E-AFB3-4D3AD3120D8E}" type="presParOf" srcId="{17F3811B-22BA-45AC-9A6E-5AF44FD0C5DE}" destId="{4FE68DFA-B184-43F8-902A-FC2B28E90C64}" srcOrd="10" destOrd="0" presId="urn:microsoft.com/office/officeart/2005/8/layout/vList3#1"/>
    <dgm:cxn modelId="{AFAC8E2C-A701-402D-872F-564B625F7562}" type="presParOf" srcId="{4FE68DFA-B184-43F8-902A-FC2B28E90C64}" destId="{25188430-84F2-4755-9866-57274584117F}" srcOrd="0" destOrd="0" presId="urn:microsoft.com/office/officeart/2005/8/layout/vList3#1"/>
    <dgm:cxn modelId="{EE536301-A9E5-4596-80F8-84CE9E59D8C7}" type="presParOf" srcId="{4FE68DFA-B184-43F8-902A-FC2B28E90C64}" destId="{1426B230-1B36-4A7C-AF3B-D76F1D3EA98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9B72F4-DD4F-45C2-969A-1BD84C01CCEB}" type="doc">
      <dgm:prSet loTypeId="urn:microsoft.com/office/officeart/2005/8/layout/default#1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A03D94B2-E8F8-4974-B6F7-3F1DA84D5267}">
      <dgm:prSet custT="1"/>
      <dgm:spPr>
        <a:solidFill>
          <a:srgbClr val="0070C0"/>
        </a:solidFill>
      </dgm:spPr>
      <dgm:t>
        <a:bodyPr/>
        <a:lstStyle/>
        <a:p>
          <a:r>
            <a:rPr lang="uk-UA" sz="21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 початок </a:t>
          </a:r>
          <a:r>
            <a:rPr lang="uk-UA" sz="21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2020/2021 навчального року</a:t>
          </a:r>
          <a:r>
            <a:rPr lang="uk-UA" sz="21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у школі навчалося   </a:t>
          </a:r>
          <a:r>
            <a:rPr lang="uk-UA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983 учні</a:t>
          </a:r>
          <a:r>
            <a:rPr lang="uk-UA" sz="24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BB104822-DA2F-49BC-BCF5-918E6A188505}" type="parTrans" cxnId="{05B29C98-4EC6-444F-917F-4D435D99F195}">
      <dgm:prSet/>
      <dgm:spPr/>
      <dgm:t>
        <a:bodyPr/>
        <a:lstStyle/>
        <a:p>
          <a:endParaRPr lang="uk-UA"/>
        </a:p>
      </dgm:t>
    </dgm:pt>
    <dgm:pt modelId="{D502C066-E85A-40F1-946B-8B6AFE6EA579}" type="sibTrans" cxnId="{05B29C98-4EC6-444F-917F-4D435D99F195}">
      <dgm:prSet/>
      <dgm:spPr/>
      <dgm:t>
        <a:bodyPr/>
        <a:lstStyle/>
        <a:p>
          <a:endParaRPr lang="uk-UA"/>
        </a:p>
      </dgm:t>
    </dgm:pt>
    <dgm:pt modelId="{B559BCD7-191D-4287-BDE1-48A144F5F0AB}">
      <dgm:prSet custT="1"/>
      <dgm:spPr>
        <a:solidFill>
          <a:srgbClr val="0070C0"/>
        </a:solidFill>
      </dgm:spPr>
      <dgm:t>
        <a:bodyPr/>
        <a:lstStyle/>
        <a:p>
          <a:r>
            <a:rPr lang="uk-UA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33 класи</a:t>
          </a:r>
          <a:r>
            <a: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середня наповнюваність класів – </a:t>
          </a:r>
          <a:r>
            <a:rPr lang="uk-UA" sz="20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30 учнів</a:t>
          </a:r>
          <a:r>
            <a: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uk-UA" sz="20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8975AFDF-B5B8-4E0C-8C5D-EB5E117D30AB}" type="parTrans" cxnId="{E0945459-83C0-45D6-90C6-5441A85FAADA}">
      <dgm:prSet/>
      <dgm:spPr/>
      <dgm:t>
        <a:bodyPr/>
        <a:lstStyle/>
        <a:p>
          <a:endParaRPr lang="uk-UA"/>
        </a:p>
      </dgm:t>
    </dgm:pt>
    <dgm:pt modelId="{B64C4426-D99F-4644-A044-EA37A5C0BFEA}" type="sibTrans" cxnId="{E0945459-83C0-45D6-90C6-5441A85FAADA}">
      <dgm:prSet/>
      <dgm:spPr/>
      <dgm:t>
        <a:bodyPr/>
        <a:lstStyle/>
        <a:p>
          <a:endParaRPr lang="uk-UA"/>
        </a:p>
      </dgm:t>
    </dgm:pt>
    <dgm:pt modelId="{95D1AD90-F596-44AF-B36C-6FAABDE04207}">
      <dgm:prSet custT="1"/>
      <dgm:spPr>
        <a:solidFill>
          <a:srgbClr val="00B0F0"/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Школа </a:t>
          </a:r>
          <a:r>
            <a: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 </a:t>
          </a:r>
          <a:r>
            <a:rPr lang="uk-UA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ступеня (початкова)  – </a:t>
          </a:r>
        </a:p>
        <a:p>
          <a:r>
            <a:rPr lang="uk-UA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13 класів</a:t>
          </a:r>
          <a:endParaRPr lang="uk-UA" sz="2400" dirty="0">
            <a:solidFill>
              <a:srgbClr val="FF0000"/>
            </a:solidFill>
          </a:endParaRPr>
        </a:p>
      </dgm:t>
    </dgm:pt>
    <dgm:pt modelId="{90202F49-2FCD-481C-A7AC-B753E126764E}" type="parTrans" cxnId="{8A3DAE3D-52C2-4F5C-967E-251BB8B4DB18}">
      <dgm:prSet/>
      <dgm:spPr/>
      <dgm:t>
        <a:bodyPr/>
        <a:lstStyle/>
        <a:p>
          <a:endParaRPr lang="uk-UA"/>
        </a:p>
      </dgm:t>
    </dgm:pt>
    <dgm:pt modelId="{557CA506-B895-4D0C-8765-B79B1A0EDC7B}" type="sibTrans" cxnId="{8A3DAE3D-52C2-4F5C-967E-251BB8B4DB18}">
      <dgm:prSet/>
      <dgm:spPr/>
      <dgm:t>
        <a:bodyPr/>
        <a:lstStyle/>
        <a:p>
          <a:endParaRPr lang="uk-UA"/>
        </a:p>
      </dgm:t>
    </dgm:pt>
    <dgm:pt modelId="{FB0ECF26-59F9-4EE3-97A7-C45EE900B42D}">
      <dgm:prSet custT="1"/>
      <dgm:spPr>
        <a:solidFill>
          <a:srgbClr val="00B0F0"/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Школа </a:t>
          </a:r>
          <a:r>
            <a:rPr lang="uk-UA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ІІ</a:t>
          </a:r>
          <a:r>
            <a:rPr lang="uk-UA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ступеня(середня) -</a:t>
          </a:r>
          <a:r>
            <a: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16 класів</a:t>
          </a:r>
          <a:endParaRPr lang="uk-UA" sz="2400" dirty="0">
            <a:solidFill>
              <a:srgbClr val="FF0000"/>
            </a:solidFill>
          </a:endParaRPr>
        </a:p>
      </dgm:t>
    </dgm:pt>
    <dgm:pt modelId="{29E9A498-B8F6-4A55-9EEF-141799513D78}" type="parTrans" cxnId="{404292A1-B6EC-4B6E-B190-152BBF9A1148}">
      <dgm:prSet/>
      <dgm:spPr/>
      <dgm:t>
        <a:bodyPr/>
        <a:lstStyle/>
        <a:p>
          <a:endParaRPr lang="uk-UA"/>
        </a:p>
      </dgm:t>
    </dgm:pt>
    <dgm:pt modelId="{C75332CA-06B0-420C-8F8A-E220A9C8F6C4}" type="sibTrans" cxnId="{404292A1-B6EC-4B6E-B190-152BBF9A1148}">
      <dgm:prSet/>
      <dgm:spPr/>
      <dgm:t>
        <a:bodyPr/>
        <a:lstStyle/>
        <a:p>
          <a:endParaRPr lang="uk-UA"/>
        </a:p>
      </dgm:t>
    </dgm:pt>
    <dgm:pt modelId="{B54080A8-D795-43E7-A474-128CBCF6FED4}">
      <dgm:prSet custT="1"/>
      <dgm:spPr>
        <a:solidFill>
          <a:srgbClr val="00B0F0"/>
        </a:solidFill>
      </dgm:spPr>
      <dgm:t>
        <a:bodyPr/>
        <a:lstStyle/>
        <a:p>
          <a:r>
            <a:rPr lang="uk-UA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Школа ІІІ ступеня(старша) – </a:t>
          </a:r>
          <a:r>
            <a:rPr lang="uk-UA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4 класи</a:t>
          </a:r>
          <a:endParaRPr lang="uk-UA" sz="2400" dirty="0">
            <a:solidFill>
              <a:srgbClr val="FF0000"/>
            </a:solidFill>
          </a:endParaRPr>
        </a:p>
      </dgm:t>
    </dgm:pt>
    <dgm:pt modelId="{C5D5694F-D83A-4554-AC88-2D196DF27C0B}" type="parTrans" cxnId="{003C78F2-759D-44D9-B288-5B45C098C507}">
      <dgm:prSet/>
      <dgm:spPr/>
      <dgm:t>
        <a:bodyPr/>
        <a:lstStyle/>
        <a:p>
          <a:endParaRPr lang="uk-UA"/>
        </a:p>
      </dgm:t>
    </dgm:pt>
    <dgm:pt modelId="{FFBD96CC-0A3B-4374-92CB-CBD3BA039083}" type="sibTrans" cxnId="{003C78F2-759D-44D9-B288-5B45C098C507}">
      <dgm:prSet/>
      <dgm:spPr/>
      <dgm:t>
        <a:bodyPr/>
        <a:lstStyle/>
        <a:p>
          <a:endParaRPr lang="uk-UA"/>
        </a:p>
      </dgm:t>
    </dgm:pt>
    <dgm:pt modelId="{2138DA7A-AB4E-44F5-96D3-0068CC58F70B}">
      <dgm:prSet custT="1"/>
      <dgm:spPr>
        <a:solidFill>
          <a:srgbClr val="0070C0"/>
        </a:solidFill>
      </dgm:spPr>
      <dgm:t>
        <a:bodyPr/>
        <a:lstStyle/>
        <a:p>
          <a:r>
            <a:rPr lang="uk-UA" sz="20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 </a:t>
          </a:r>
          <a:r>
            <a:rPr lang="uk-UA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2020/2021 </a:t>
          </a:r>
          <a:r>
            <a:rPr lang="uk-UA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навчальному році в школі функціонували </a:t>
          </a:r>
          <a:r>
            <a:rPr lang="uk-UA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10 профільних класів</a:t>
          </a:r>
          <a:endParaRPr lang="uk-UA" sz="1600" b="1" dirty="0">
            <a:solidFill>
              <a:srgbClr val="FF0000"/>
            </a:solidFill>
          </a:endParaRPr>
        </a:p>
      </dgm:t>
    </dgm:pt>
    <dgm:pt modelId="{8943B84C-F628-4786-9A0B-F42E89964039}" type="parTrans" cxnId="{19E762EF-CEEA-40C0-BE36-3E2586C280F2}">
      <dgm:prSet/>
      <dgm:spPr/>
      <dgm:t>
        <a:bodyPr/>
        <a:lstStyle/>
        <a:p>
          <a:endParaRPr lang="uk-UA"/>
        </a:p>
      </dgm:t>
    </dgm:pt>
    <dgm:pt modelId="{824D9900-65D2-4EA7-98DE-819B44530D28}" type="sibTrans" cxnId="{19E762EF-CEEA-40C0-BE36-3E2586C280F2}">
      <dgm:prSet/>
      <dgm:spPr/>
      <dgm:t>
        <a:bodyPr/>
        <a:lstStyle/>
        <a:p>
          <a:endParaRPr lang="uk-UA"/>
        </a:p>
      </dgm:t>
    </dgm:pt>
    <dgm:pt modelId="{C9037350-A4A8-4929-A165-9B04FE253154}">
      <dgm:prSet custT="1"/>
      <dgm:spPr>
        <a:solidFill>
          <a:srgbClr val="83DBED"/>
        </a:solidFill>
      </dgm:spPr>
      <dgm:t>
        <a:bodyPr/>
        <a:lstStyle/>
        <a:p>
          <a:r>
            <a:rPr lang="uk-UA" sz="1800" dirty="0" smtClean="0">
              <a:solidFill>
                <a:srgbClr val="002060"/>
              </a:solidFill>
            </a:rPr>
            <a:t>У </a:t>
          </a:r>
          <a:r>
            <a:rPr lang="uk-UA" sz="1800" b="1" dirty="0" smtClean="0">
              <a:solidFill>
                <a:srgbClr val="FF0000"/>
              </a:solidFill>
            </a:rPr>
            <a:t>2021 – 2022</a:t>
          </a:r>
          <a:r>
            <a:rPr lang="uk-UA" sz="1800" dirty="0" smtClean="0">
              <a:solidFill>
                <a:srgbClr val="FF0000"/>
              </a:solidFill>
            </a:rPr>
            <a:t> </a:t>
          </a:r>
          <a:r>
            <a:rPr lang="uk-UA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навчальному році  у школі буде сформовано три 10-х класи</a:t>
          </a:r>
          <a:endParaRPr lang="uk-UA" sz="2000" dirty="0">
            <a:solidFill>
              <a:srgbClr val="002060"/>
            </a:solid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7E8F83-5534-48FB-8B0F-5F017433AAF6}" type="parTrans" cxnId="{F3AC10F9-EA11-4F59-9034-1F27EDCBEF18}">
      <dgm:prSet/>
      <dgm:spPr/>
      <dgm:t>
        <a:bodyPr/>
        <a:lstStyle/>
        <a:p>
          <a:endParaRPr lang="uk-UA"/>
        </a:p>
      </dgm:t>
    </dgm:pt>
    <dgm:pt modelId="{34605033-E67B-4B83-B18A-F063236BA97F}" type="sibTrans" cxnId="{F3AC10F9-EA11-4F59-9034-1F27EDCBEF18}">
      <dgm:prSet/>
      <dgm:spPr/>
      <dgm:t>
        <a:bodyPr/>
        <a:lstStyle/>
        <a:p>
          <a:endParaRPr lang="uk-UA"/>
        </a:p>
      </dgm:t>
    </dgm:pt>
    <dgm:pt modelId="{A179BCD8-AFCC-48CE-B46A-1317CFFC167B}">
      <dgm:prSet custT="1"/>
      <dgm:spPr>
        <a:solidFill>
          <a:srgbClr val="83DBED"/>
        </a:solidFill>
      </dgm:spPr>
      <dgm:t>
        <a:bodyPr/>
        <a:lstStyle/>
        <a:p>
          <a:r>
            <a:rPr lang="uk-UA" sz="1800" b="1" dirty="0" smtClean="0">
              <a:solidFill>
                <a:srgbClr val="FF0000"/>
              </a:solidFill>
            </a:rPr>
            <a:t>10 – А,Б клас – </a:t>
          </a:r>
          <a:r>
            <a:rPr lang="uk-UA" sz="1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профіль  іноземної філології з української мовою навчання  та </a:t>
          </a:r>
        </a:p>
        <a:p>
          <a:r>
            <a:rPr lang="uk-UA" sz="1800" b="1" dirty="0" smtClean="0">
              <a:solidFill>
                <a:srgbClr val="FF0000"/>
              </a:solidFill>
            </a:rPr>
            <a:t>10 – Ф клас </a:t>
          </a:r>
          <a:r>
            <a:rPr lang="uk-UA" sz="1600" dirty="0" smtClean="0"/>
            <a:t>– </a:t>
          </a:r>
          <a:r>
            <a:rPr lang="uk-UA" sz="18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природничо-математичного профілю</a:t>
          </a:r>
          <a:r>
            <a:rPr lang="uk-UA" sz="1600" dirty="0" smtClean="0"/>
            <a:t>.</a:t>
          </a:r>
        </a:p>
      </dgm:t>
    </dgm:pt>
    <dgm:pt modelId="{5709721F-22C9-47D2-B1BA-792A09FDA3EF}" type="parTrans" cxnId="{5BC9802E-CACE-4A3B-A2BA-6367FDB79C65}">
      <dgm:prSet/>
      <dgm:spPr/>
      <dgm:t>
        <a:bodyPr/>
        <a:lstStyle/>
        <a:p>
          <a:endParaRPr lang="uk-UA"/>
        </a:p>
      </dgm:t>
    </dgm:pt>
    <dgm:pt modelId="{1369650B-08E3-4CE7-A8DF-67C3E8B4B3B5}" type="sibTrans" cxnId="{5BC9802E-CACE-4A3B-A2BA-6367FDB79C65}">
      <dgm:prSet/>
      <dgm:spPr/>
      <dgm:t>
        <a:bodyPr/>
        <a:lstStyle/>
        <a:p>
          <a:endParaRPr lang="uk-UA"/>
        </a:p>
      </dgm:t>
    </dgm:pt>
    <dgm:pt modelId="{B38DDE4D-ADCD-4A9F-9338-552F35F0E263}">
      <dgm:prSet custT="1"/>
      <dgm:spPr>
        <a:solidFill>
          <a:srgbClr val="83DBED"/>
        </a:solidFill>
      </dgm:spPr>
      <dgm:t>
        <a:bodyPr/>
        <a:lstStyle/>
        <a:p>
          <a:r>
            <a:rPr lang="uk-UA" sz="1800" b="1" dirty="0" smtClean="0">
              <a:solidFill>
                <a:srgbClr val="FF0000"/>
              </a:solidFill>
            </a:rPr>
            <a:t>Українська мова навчання </a:t>
          </a:r>
        </a:p>
        <a:p>
          <a:r>
            <a:rPr lang="uk-UA" sz="17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2019-2020 </a:t>
          </a:r>
          <a:r>
            <a:rPr lang="uk-UA" sz="1700" dirty="0" err="1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sz="17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– 6 класів </a:t>
          </a:r>
        </a:p>
        <a:p>
          <a:r>
            <a:rPr lang="uk-UA" sz="17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2020-2021 </a:t>
          </a:r>
          <a:r>
            <a:rPr lang="uk-UA" sz="1700" dirty="0" err="1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sz="17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– 15 класів</a:t>
          </a:r>
        </a:p>
        <a:p>
          <a:r>
            <a:rPr lang="uk-UA" sz="17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2021-2022 </a:t>
          </a:r>
          <a:r>
            <a:rPr lang="uk-UA" sz="1700" dirty="0" err="1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sz="17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.- 29 класів</a:t>
          </a:r>
        </a:p>
      </dgm:t>
    </dgm:pt>
    <dgm:pt modelId="{E5D4417B-3632-493D-AEDE-7467ECCE28E0}" type="parTrans" cxnId="{98366746-50CA-4A3F-8826-834EEA0BA9AB}">
      <dgm:prSet/>
      <dgm:spPr/>
      <dgm:t>
        <a:bodyPr/>
        <a:lstStyle/>
        <a:p>
          <a:endParaRPr lang="uk-UA"/>
        </a:p>
      </dgm:t>
    </dgm:pt>
    <dgm:pt modelId="{94F2524A-3458-4736-BE12-F05F0F0ADFED}" type="sibTrans" cxnId="{98366746-50CA-4A3F-8826-834EEA0BA9AB}">
      <dgm:prSet/>
      <dgm:spPr/>
      <dgm:t>
        <a:bodyPr/>
        <a:lstStyle/>
        <a:p>
          <a:endParaRPr lang="uk-UA"/>
        </a:p>
      </dgm:t>
    </dgm:pt>
    <dgm:pt modelId="{3DD8CBB7-B957-45E7-B28C-FC619B1C500E}" type="pres">
      <dgm:prSet presAssocID="{739B72F4-DD4F-45C2-969A-1BD84C01CCE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216A116-98DE-4FA9-9302-DAC1E3498CA9}" type="pres">
      <dgm:prSet presAssocID="{2138DA7A-AB4E-44F5-96D3-0068CC58F70B}" presName="node" presStyleLbl="node1" presStyleIdx="0" presStyleCnt="9" custLinFactX="100000" custLinFactNeighborX="112364" custLinFactNeighborY="90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2DF9E9-FE87-4DF4-B350-C543B9182F05}" type="pres">
      <dgm:prSet presAssocID="{824D9900-65D2-4EA7-98DE-819B44530D28}" presName="sibTrans" presStyleCnt="0"/>
      <dgm:spPr/>
    </dgm:pt>
    <dgm:pt modelId="{66E2289B-92F3-4A6F-879D-BC4FF64F1C70}" type="pres">
      <dgm:prSet presAssocID="{95D1AD90-F596-44AF-B36C-6FAABDE04207}" presName="node" presStyleLbl="node1" presStyleIdx="1" presStyleCnt="9" custLinFactX="-15428" custLinFactY="20714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691A8C-2DDE-4069-8B75-B271F9250B6A}" type="pres">
      <dgm:prSet presAssocID="{557CA506-B895-4D0C-8765-B79B1A0EDC7B}" presName="sibTrans" presStyleCnt="0"/>
      <dgm:spPr/>
    </dgm:pt>
    <dgm:pt modelId="{24D326FD-8645-4FC8-9D3C-A21F1ACD70CD}" type="pres">
      <dgm:prSet presAssocID="{B559BCD7-191D-4287-BDE1-48A144F5F0AB}" presName="node" presStyleLbl="node1" presStyleIdx="2" presStyleCnt="9" custLinFactX="-15273" custLinFactNeighborX="-100000" custLinFactNeighborY="909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DA01E6-9DE0-44C2-ADE3-B5C924AFA996}" type="pres">
      <dgm:prSet presAssocID="{B64C4426-D99F-4644-A044-EA37A5C0BFEA}" presName="sibTrans" presStyleCnt="0"/>
      <dgm:spPr/>
    </dgm:pt>
    <dgm:pt modelId="{7F589171-4FE8-4D0D-80B5-7994158DE863}" type="pres">
      <dgm:prSet presAssocID="{A03D94B2-E8F8-4974-B6F7-3F1DA84D5267}" presName="node" presStyleLbl="node1" presStyleIdx="3" presStyleCnt="9" custLinFactX="-21016" custLinFactY="-5958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7113D2-3534-4666-BF44-86B5743DA88A}" type="pres">
      <dgm:prSet presAssocID="{D502C066-E85A-40F1-946B-8B6AFE6EA579}" presName="sibTrans" presStyleCnt="0"/>
      <dgm:spPr/>
    </dgm:pt>
    <dgm:pt modelId="{AF3EDB51-4E39-48BD-939D-D20997E4691B}" type="pres">
      <dgm:prSet presAssocID="{FB0ECF26-59F9-4EE3-97A7-C45EE900B42D}" presName="node" presStyleLbl="node1" presStyleIdx="4" presStyleCnt="9" custLinFactNeighborX="-5143" custLinFactNeighborY="40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98792D-2FFD-496F-A056-D8DCF6005F99}" type="pres">
      <dgm:prSet presAssocID="{C75332CA-06B0-420C-8F8A-E220A9C8F6C4}" presName="sibTrans" presStyleCnt="0"/>
      <dgm:spPr/>
    </dgm:pt>
    <dgm:pt modelId="{1FB52450-5A39-4D5A-BE59-8E2C12AFB156}" type="pres">
      <dgm:prSet presAssocID="{B54080A8-D795-43E7-A474-128CBCF6FED4}" presName="node" presStyleLbl="node1" presStyleIdx="5" presStyleCnt="9" custLinFactNeighborX="-7760" custLinFactNeighborY="404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6BA2FD-88FC-48CD-874F-CFCFBBACDDA7}" type="pres">
      <dgm:prSet presAssocID="{FFBD96CC-0A3B-4374-92CB-CBD3BA039083}" presName="sibTrans" presStyleCnt="0"/>
      <dgm:spPr/>
    </dgm:pt>
    <dgm:pt modelId="{FF28B42C-B893-4E2C-9D79-DD3E3B46C681}" type="pres">
      <dgm:prSet presAssocID="{C9037350-A4A8-4929-A165-9B04FE253154}" presName="node" presStyleLbl="node1" presStyleIdx="6" presStyleCnt="9" custLinFactNeighborX="-52091" custLinFactNeighborY="-1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027331-8D52-4596-8835-A820646D5A11}" type="pres">
      <dgm:prSet presAssocID="{34605033-E67B-4B83-B18A-F063236BA97F}" presName="sibTrans" presStyleCnt="0"/>
      <dgm:spPr/>
    </dgm:pt>
    <dgm:pt modelId="{3947087E-E532-4BB6-AE8F-30D2437FCE68}" type="pres">
      <dgm:prSet presAssocID="{A179BCD8-AFCC-48CE-B46A-1317CFFC167B}" presName="node" presStyleLbl="node1" presStyleIdx="7" presStyleCnt="9" custLinFactNeighborX="-5273" custLinFactNeighborY="-12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E8F643-B442-4619-B047-FE2182046D9E}" type="pres">
      <dgm:prSet presAssocID="{1369650B-08E3-4CE7-A8DF-67C3E8B4B3B5}" presName="sibTrans" presStyleCnt="0"/>
      <dgm:spPr/>
    </dgm:pt>
    <dgm:pt modelId="{D5115FE1-C0CD-4495-B39D-632BA99E8F56}" type="pres">
      <dgm:prSet presAssocID="{B38DDE4D-ADCD-4A9F-9338-552F35F0E263}" presName="node" presStyleLbl="node1" presStyleIdx="8" presStyleCnt="9" custLinFactNeighborX="-7760" custLinFactNeighborY="347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D1835F8-7CD7-4BDF-BB6F-6864D332742A}" type="presOf" srcId="{FB0ECF26-59F9-4EE3-97A7-C45EE900B42D}" destId="{AF3EDB51-4E39-48BD-939D-D20997E4691B}" srcOrd="0" destOrd="0" presId="urn:microsoft.com/office/officeart/2005/8/layout/default#1"/>
    <dgm:cxn modelId="{5CEC4211-369F-4085-94B9-6618A58C49AE}" type="presOf" srcId="{B559BCD7-191D-4287-BDE1-48A144F5F0AB}" destId="{24D326FD-8645-4FC8-9D3C-A21F1ACD70CD}" srcOrd="0" destOrd="0" presId="urn:microsoft.com/office/officeart/2005/8/layout/default#1"/>
    <dgm:cxn modelId="{E0945459-83C0-45D6-90C6-5441A85FAADA}" srcId="{739B72F4-DD4F-45C2-969A-1BD84C01CCEB}" destId="{B559BCD7-191D-4287-BDE1-48A144F5F0AB}" srcOrd="2" destOrd="0" parTransId="{8975AFDF-B5B8-4E0C-8C5D-EB5E117D30AB}" sibTransId="{B64C4426-D99F-4644-A044-EA37A5C0BFEA}"/>
    <dgm:cxn modelId="{5BC9802E-CACE-4A3B-A2BA-6367FDB79C65}" srcId="{739B72F4-DD4F-45C2-969A-1BD84C01CCEB}" destId="{A179BCD8-AFCC-48CE-B46A-1317CFFC167B}" srcOrd="7" destOrd="0" parTransId="{5709721F-22C9-47D2-B1BA-792A09FDA3EF}" sibTransId="{1369650B-08E3-4CE7-A8DF-67C3E8B4B3B5}"/>
    <dgm:cxn modelId="{503BE414-D070-4286-836E-4615EEEE9324}" type="presOf" srcId="{95D1AD90-F596-44AF-B36C-6FAABDE04207}" destId="{66E2289B-92F3-4A6F-879D-BC4FF64F1C70}" srcOrd="0" destOrd="0" presId="urn:microsoft.com/office/officeart/2005/8/layout/default#1"/>
    <dgm:cxn modelId="{F3AC10F9-EA11-4F59-9034-1F27EDCBEF18}" srcId="{739B72F4-DD4F-45C2-969A-1BD84C01CCEB}" destId="{C9037350-A4A8-4929-A165-9B04FE253154}" srcOrd="6" destOrd="0" parTransId="{2D7E8F83-5534-48FB-8B0F-5F017433AAF6}" sibTransId="{34605033-E67B-4B83-B18A-F063236BA97F}"/>
    <dgm:cxn modelId="{93049177-F60D-4FB3-A490-5426A2AF805E}" type="presOf" srcId="{B54080A8-D795-43E7-A474-128CBCF6FED4}" destId="{1FB52450-5A39-4D5A-BE59-8E2C12AFB156}" srcOrd="0" destOrd="0" presId="urn:microsoft.com/office/officeart/2005/8/layout/default#1"/>
    <dgm:cxn modelId="{B2232289-100B-4810-A768-5081C6121045}" type="presOf" srcId="{B38DDE4D-ADCD-4A9F-9338-552F35F0E263}" destId="{D5115FE1-C0CD-4495-B39D-632BA99E8F56}" srcOrd="0" destOrd="0" presId="urn:microsoft.com/office/officeart/2005/8/layout/default#1"/>
    <dgm:cxn modelId="{46D79A31-B384-4B9D-B5C0-C1F4F1E03099}" type="presOf" srcId="{2138DA7A-AB4E-44F5-96D3-0068CC58F70B}" destId="{9216A116-98DE-4FA9-9302-DAC1E3498CA9}" srcOrd="0" destOrd="0" presId="urn:microsoft.com/office/officeart/2005/8/layout/default#1"/>
    <dgm:cxn modelId="{404292A1-B6EC-4B6E-B190-152BBF9A1148}" srcId="{739B72F4-DD4F-45C2-969A-1BD84C01CCEB}" destId="{FB0ECF26-59F9-4EE3-97A7-C45EE900B42D}" srcOrd="4" destOrd="0" parTransId="{29E9A498-B8F6-4A55-9EEF-141799513D78}" sibTransId="{C75332CA-06B0-420C-8F8A-E220A9C8F6C4}"/>
    <dgm:cxn modelId="{265F5227-E489-490E-9175-2B532FD991E8}" type="presOf" srcId="{A179BCD8-AFCC-48CE-B46A-1317CFFC167B}" destId="{3947087E-E532-4BB6-AE8F-30D2437FCE68}" srcOrd="0" destOrd="0" presId="urn:microsoft.com/office/officeart/2005/8/layout/default#1"/>
    <dgm:cxn modelId="{003C78F2-759D-44D9-B288-5B45C098C507}" srcId="{739B72F4-DD4F-45C2-969A-1BD84C01CCEB}" destId="{B54080A8-D795-43E7-A474-128CBCF6FED4}" srcOrd="5" destOrd="0" parTransId="{C5D5694F-D83A-4554-AC88-2D196DF27C0B}" sibTransId="{FFBD96CC-0A3B-4374-92CB-CBD3BA039083}"/>
    <dgm:cxn modelId="{8A3DAE3D-52C2-4F5C-967E-251BB8B4DB18}" srcId="{739B72F4-DD4F-45C2-969A-1BD84C01CCEB}" destId="{95D1AD90-F596-44AF-B36C-6FAABDE04207}" srcOrd="1" destOrd="0" parTransId="{90202F49-2FCD-481C-A7AC-B753E126764E}" sibTransId="{557CA506-B895-4D0C-8765-B79B1A0EDC7B}"/>
    <dgm:cxn modelId="{55739C25-E039-4DEF-B095-B37564E2B03E}" type="presOf" srcId="{A03D94B2-E8F8-4974-B6F7-3F1DA84D5267}" destId="{7F589171-4FE8-4D0D-80B5-7994158DE863}" srcOrd="0" destOrd="0" presId="urn:microsoft.com/office/officeart/2005/8/layout/default#1"/>
    <dgm:cxn modelId="{A3AF15D0-A527-4D45-9442-FB9CC3F88EB5}" type="presOf" srcId="{739B72F4-DD4F-45C2-969A-1BD84C01CCEB}" destId="{3DD8CBB7-B957-45E7-B28C-FC619B1C500E}" srcOrd="0" destOrd="0" presId="urn:microsoft.com/office/officeart/2005/8/layout/default#1"/>
    <dgm:cxn modelId="{358028D0-89BC-4B22-AA3D-F04D51B5DC30}" type="presOf" srcId="{C9037350-A4A8-4929-A165-9B04FE253154}" destId="{FF28B42C-B893-4E2C-9D79-DD3E3B46C681}" srcOrd="0" destOrd="0" presId="urn:microsoft.com/office/officeart/2005/8/layout/default#1"/>
    <dgm:cxn modelId="{98366746-50CA-4A3F-8826-834EEA0BA9AB}" srcId="{739B72F4-DD4F-45C2-969A-1BD84C01CCEB}" destId="{B38DDE4D-ADCD-4A9F-9338-552F35F0E263}" srcOrd="8" destOrd="0" parTransId="{E5D4417B-3632-493D-AEDE-7467ECCE28E0}" sibTransId="{94F2524A-3458-4736-BE12-F05F0F0ADFED}"/>
    <dgm:cxn modelId="{05B29C98-4EC6-444F-917F-4D435D99F195}" srcId="{739B72F4-DD4F-45C2-969A-1BD84C01CCEB}" destId="{A03D94B2-E8F8-4974-B6F7-3F1DA84D5267}" srcOrd="3" destOrd="0" parTransId="{BB104822-DA2F-49BC-BCF5-918E6A188505}" sibTransId="{D502C066-E85A-40F1-946B-8B6AFE6EA579}"/>
    <dgm:cxn modelId="{19E762EF-CEEA-40C0-BE36-3E2586C280F2}" srcId="{739B72F4-DD4F-45C2-969A-1BD84C01CCEB}" destId="{2138DA7A-AB4E-44F5-96D3-0068CC58F70B}" srcOrd="0" destOrd="0" parTransId="{8943B84C-F628-4786-9A0B-F42E89964039}" sibTransId="{824D9900-65D2-4EA7-98DE-819B44530D28}"/>
    <dgm:cxn modelId="{A7430C6D-22B7-4DF4-BE4B-CF29E6B9CC5E}" type="presParOf" srcId="{3DD8CBB7-B957-45E7-B28C-FC619B1C500E}" destId="{9216A116-98DE-4FA9-9302-DAC1E3498CA9}" srcOrd="0" destOrd="0" presId="urn:microsoft.com/office/officeart/2005/8/layout/default#1"/>
    <dgm:cxn modelId="{67B77A47-D5BF-408D-855E-73023B4232C3}" type="presParOf" srcId="{3DD8CBB7-B957-45E7-B28C-FC619B1C500E}" destId="{872DF9E9-FE87-4DF4-B350-C543B9182F05}" srcOrd="1" destOrd="0" presId="urn:microsoft.com/office/officeart/2005/8/layout/default#1"/>
    <dgm:cxn modelId="{35D7B3CD-0C99-4BAB-A16F-2F6798C80DC6}" type="presParOf" srcId="{3DD8CBB7-B957-45E7-B28C-FC619B1C500E}" destId="{66E2289B-92F3-4A6F-879D-BC4FF64F1C70}" srcOrd="2" destOrd="0" presId="urn:microsoft.com/office/officeart/2005/8/layout/default#1"/>
    <dgm:cxn modelId="{22BD2AB6-723A-4B21-B576-AACD0C908F65}" type="presParOf" srcId="{3DD8CBB7-B957-45E7-B28C-FC619B1C500E}" destId="{47691A8C-2DDE-4069-8B75-B271F9250B6A}" srcOrd="3" destOrd="0" presId="urn:microsoft.com/office/officeart/2005/8/layout/default#1"/>
    <dgm:cxn modelId="{76CE9438-1963-44D5-88C0-61418649604D}" type="presParOf" srcId="{3DD8CBB7-B957-45E7-B28C-FC619B1C500E}" destId="{24D326FD-8645-4FC8-9D3C-A21F1ACD70CD}" srcOrd="4" destOrd="0" presId="urn:microsoft.com/office/officeart/2005/8/layout/default#1"/>
    <dgm:cxn modelId="{BD8EA716-3E70-428B-8C3D-DC0AC700B40B}" type="presParOf" srcId="{3DD8CBB7-B957-45E7-B28C-FC619B1C500E}" destId="{CDDA01E6-9DE0-44C2-ADE3-B5C924AFA996}" srcOrd="5" destOrd="0" presId="urn:microsoft.com/office/officeart/2005/8/layout/default#1"/>
    <dgm:cxn modelId="{97C24532-9C87-4B61-9FFD-02027CE0C953}" type="presParOf" srcId="{3DD8CBB7-B957-45E7-B28C-FC619B1C500E}" destId="{7F589171-4FE8-4D0D-80B5-7994158DE863}" srcOrd="6" destOrd="0" presId="urn:microsoft.com/office/officeart/2005/8/layout/default#1"/>
    <dgm:cxn modelId="{616127F0-C854-4A9D-AB5A-D4BF4DD77792}" type="presParOf" srcId="{3DD8CBB7-B957-45E7-B28C-FC619B1C500E}" destId="{E37113D2-3534-4666-BF44-86B5743DA88A}" srcOrd="7" destOrd="0" presId="urn:microsoft.com/office/officeart/2005/8/layout/default#1"/>
    <dgm:cxn modelId="{379C5F43-66EB-4FEE-8A78-E08710D09BB6}" type="presParOf" srcId="{3DD8CBB7-B957-45E7-B28C-FC619B1C500E}" destId="{AF3EDB51-4E39-48BD-939D-D20997E4691B}" srcOrd="8" destOrd="0" presId="urn:microsoft.com/office/officeart/2005/8/layout/default#1"/>
    <dgm:cxn modelId="{12D2DB58-4246-49A9-84F6-B164F99354A0}" type="presParOf" srcId="{3DD8CBB7-B957-45E7-B28C-FC619B1C500E}" destId="{9298792D-2FFD-496F-A056-D8DCF6005F99}" srcOrd="9" destOrd="0" presId="urn:microsoft.com/office/officeart/2005/8/layout/default#1"/>
    <dgm:cxn modelId="{244AA3F5-67D7-4064-90B1-C9E8EBB80778}" type="presParOf" srcId="{3DD8CBB7-B957-45E7-B28C-FC619B1C500E}" destId="{1FB52450-5A39-4D5A-BE59-8E2C12AFB156}" srcOrd="10" destOrd="0" presId="urn:microsoft.com/office/officeart/2005/8/layout/default#1"/>
    <dgm:cxn modelId="{6B5F13BB-FB7E-45BA-9782-0B484E29BF5D}" type="presParOf" srcId="{3DD8CBB7-B957-45E7-B28C-FC619B1C500E}" destId="{006BA2FD-88FC-48CD-874F-CFCFBBACDDA7}" srcOrd="11" destOrd="0" presId="urn:microsoft.com/office/officeart/2005/8/layout/default#1"/>
    <dgm:cxn modelId="{AEFDF067-432A-47AA-BA1A-1810C5B21961}" type="presParOf" srcId="{3DD8CBB7-B957-45E7-B28C-FC619B1C500E}" destId="{FF28B42C-B893-4E2C-9D79-DD3E3B46C681}" srcOrd="12" destOrd="0" presId="urn:microsoft.com/office/officeart/2005/8/layout/default#1"/>
    <dgm:cxn modelId="{11A8FA98-4149-4588-8824-CDBBB8927F37}" type="presParOf" srcId="{3DD8CBB7-B957-45E7-B28C-FC619B1C500E}" destId="{8C027331-8D52-4596-8835-A820646D5A11}" srcOrd="13" destOrd="0" presId="urn:microsoft.com/office/officeart/2005/8/layout/default#1"/>
    <dgm:cxn modelId="{A3719EF4-E369-4BAF-8DCA-B9E2D507D59F}" type="presParOf" srcId="{3DD8CBB7-B957-45E7-B28C-FC619B1C500E}" destId="{3947087E-E532-4BB6-AE8F-30D2437FCE68}" srcOrd="14" destOrd="0" presId="urn:microsoft.com/office/officeart/2005/8/layout/default#1"/>
    <dgm:cxn modelId="{2BABA3AB-FCF9-4067-BB6C-A4E7B3DA66E1}" type="presParOf" srcId="{3DD8CBB7-B957-45E7-B28C-FC619B1C500E}" destId="{A7E8F643-B442-4619-B047-FE2182046D9E}" srcOrd="15" destOrd="0" presId="urn:microsoft.com/office/officeart/2005/8/layout/default#1"/>
    <dgm:cxn modelId="{737741ED-D81E-4634-8CC5-9A395E13937A}" type="presParOf" srcId="{3DD8CBB7-B957-45E7-B28C-FC619B1C500E}" destId="{D5115FE1-C0CD-4495-B39D-632BA99E8F56}" srcOrd="16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6A116-98DE-4FA9-9302-DAC1E3498CA9}">
      <dsp:nvSpPr>
        <dsp:cNvPr id="0" name=""/>
        <dsp:cNvSpPr/>
      </dsp:nvSpPr>
      <dsp:spPr>
        <a:xfrm>
          <a:off x="5718243" y="146561"/>
          <a:ext cx="2625551" cy="1575330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 </a:t>
          </a:r>
          <a:r>
            <a:rPr lang="uk-UA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2020/2021 </a:t>
          </a:r>
          <a:r>
            <a:rPr lang="uk-UA" sz="20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навчальному році в школі функціонували </a:t>
          </a:r>
          <a:r>
            <a:rPr lang="uk-UA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10 профільних класів</a:t>
          </a:r>
          <a:endParaRPr lang="uk-UA" sz="1600" b="1" kern="1200" dirty="0">
            <a:solidFill>
              <a:srgbClr val="FF0000"/>
            </a:solidFill>
          </a:endParaRPr>
        </a:p>
      </dsp:txBody>
      <dsp:txXfrm>
        <a:off x="5718243" y="146561"/>
        <a:ext cx="2625551" cy="1575330"/>
      </dsp:txXfrm>
    </dsp:sp>
    <dsp:sp modelId="{66E2289B-92F3-4A6F-879D-BC4FF64F1C70}">
      <dsp:nvSpPr>
        <dsp:cNvPr id="0" name=""/>
        <dsp:cNvSpPr/>
      </dsp:nvSpPr>
      <dsp:spPr>
        <a:xfrm>
          <a:off x="2" y="1904993"/>
          <a:ext cx="2625551" cy="1575330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Школа </a:t>
          </a:r>
          <a:r>
            <a:rPr lang="uk-UA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 </a:t>
          </a:r>
          <a:r>
            <a:rPr lang="uk-UA" sz="24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ступеня (початкова)  –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13 класів</a:t>
          </a:r>
          <a:endParaRPr lang="uk-UA" sz="2400" kern="1200" dirty="0">
            <a:solidFill>
              <a:srgbClr val="FF0000"/>
            </a:solidFill>
          </a:endParaRPr>
        </a:p>
      </dsp:txBody>
      <dsp:txXfrm>
        <a:off x="2" y="1904993"/>
        <a:ext cx="2625551" cy="1575330"/>
      </dsp:txXfrm>
    </dsp:sp>
    <dsp:sp modelId="{24D326FD-8645-4FC8-9D3C-A21F1ACD70CD}">
      <dsp:nvSpPr>
        <dsp:cNvPr id="0" name=""/>
        <dsp:cNvSpPr/>
      </dsp:nvSpPr>
      <dsp:spPr>
        <a:xfrm>
          <a:off x="2892178" y="146561"/>
          <a:ext cx="2625551" cy="1575330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33 класи</a:t>
          </a:r>
          <a:r>
            <a:rPr lang="uk-UA" sz="20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середня наповнюваність класів – </a:t>
          </a:r>
          <a:r>
            <a:rPr lang="uk-UA" sz="20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30 учнів</a:t>
          </a:r>
          <a:r>
            <a:rPr lang="uk-UA" sz="20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uk-UA" sz="2000" kern="1200" dirty="0"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892178" y="146561"/>
        <a:ext cx="2625551" cy="1575330"/>
      </dsp:txXfrm>
    </dsp:sp>
    <dsp:sp modelId="{7F589171-4FE8-4D0D-80B5-7994158DE863}">
      <dsp:nvSpPr>
        <dsp:cNvPr id="0" name=""/>
        <dsp:cNvSpPr/>
      </dsp:nvSpPr>
      <dsp:spPr>
        <a:xfrm>
          <a:off x="0" y="172045"/>
          <a:ext cx="2625551" cy="1575330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 початок </a:t>
          </a:r>
          <a:r>
            <a:rPr lang="uk-UA" sz="2100" b="1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2020/2021 навчального року</a:t>
          </a:r>
          <a:r>
            <a:rPr lang="uk-UA" sz="21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у школі навчалося   </a:t>
          </a:r>
          <a:r>
            <a:rPr lang="uk-UA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983 учні</a:t>
          </a:r>
          <a:r>
            <a:rPr lang="uk-UA" sz="2400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0" y="172045"/>
        <a:ext cx="2625551" cy="1575330"/>
      </dsp:txXfrm>
    </dsp:sp>
    <dsp:sp modelId="{AF3EDB51-4E39-48BD-939D-D20997E4691B}">
      <dsp:nvSpPr>
        <dsp:cNvPr id="0" name=""/>
        <dsp:cNvSpPr/>
      </dsp:nvSpPr>
      <dsp:spPr>
        <a:xfrm>
          <a:off x="2895592" y="1905003"/>
          <a:ext cx="2625551" cy="1575330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Школа </a:t>
          </a:r>
          <a:r>
            <a:rPr lang="uk-UA" sz="24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ІІ</a:t>
          </a:r>
          <a:r>
            <a:rPr lang="uk-UA" sz="24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ступеня(середня) -</a:t>
          </a:r>
          <a:r>
            <a:rPr lang="uk-UA" sz="240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16 класів</a:t>
          </a:r>
          <a:endParaRPr lang="uk-UA" sz="2400" kern="1200" dirty="0">
            <a:solidFill>
              <a:srgbClr val="FF0000"/>
            </a:solidFill>
          </a:endParaRPr>
        </a:p>
      </dsp:txBody>
      <dsp:txXfrm>
        <a:off x="2895592" y="1905003"/>
        <a:ext cx="2625551" cy="1575330"/>
      </dsp:txXfrm>
    </dsp:sp>
    <dsp:sp modelId="{1FB52450-5A39-4D5A-BE59-8E2C12AFB156}">
      <dsp:nvSpPr>
        <dsp:cNvPr id="0" name=""/>
        <dsp:cNvSpPr/>
      </dsp:nvSpPr>
      <dsp:spPr>
        <a:xfrm>
          <a:off x="5714988" y="1905003"/>
          <a:ext cx="2625551" cy="1575330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Школа ІІІ ступеня(старша) – </a:t>
          </a:r>
          <a:r>
            <a:rPr lang="uk-UA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4 класи</a:t>
          </a:r>
          <a:endParaRPr lang="uk-UA" sz="2400" kern="1200" dirty="0">
            <a:solidFill>
              <a:srgbClr val="FF0000"/>
            </a:solidFill>
          </a:endParaRPr>
        </a:p>
      </dsp:txBody>
      <dsp:txXfrm>
        <a:off x="5714988" y="1905003"/>
        <a:ext cx="2625551" cy="1575330"/>
      </dsp:txXfrm>
    </dsp:sp>
    <dsp:sp modelId="{FF28B42C-B893-4E2C-9D79-DD3E3B46C681}">
      <dsp:nvSpPr>
        <dsp:cNvPr id="0" name=""/>
        <dsp:cNvSpPr/>
      </dsp:nvSpPr>
      <dsp:spPr>
        <a:xfrm>
          <a:off x="0" y="3660027"/>
          <a:ext cx="2625551" cy="1575330"/>
        </a:xfrm>
        <a:prstGeom prst="rect">
          <a:avLst/>
        </a:prstGeom>
        <a:solidFill>
          <a:srgbClr val="83DBE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rgbClr val="002060"/>
              </a:solidFill>
            </a:rPr>
            <a:t>У </a:t>
          </a:r>
          <a:r>
            <a:rPr lang="uk-UA" sz="1800" b="1" kern="1200" dirty="0" smtClean="0">
              <a:solidFill>
                <a:srgbClr val="FF0000"/>
              </a:solidFill>
            </a:rPr>
            <a:t>2021 – 2022</a:t>
          </a:r>
          <a:r>
            <a:rPr lang="uk-UA" sz="1800" kern="1200" dirty="0" smtClean="0">
              <a:solidFill>
                <a:srgbClr val="FF0000"/>
              </a:solidFill>
            </a:rPr>
            <a:t> </a:t>
          </a:r>
          <a:r>
            <a:rPr lang="uk-UA" sz="20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навчальному році  у школі буде сформовано три 10-х класи</a:t>
          </a:r>
          <a:endParaRPr lang="uk-UA" sz="2000" kern="1200" dirty="0">
            <a:solidFill>
              <a:srgbClr val="002060"/>
            </a:solidFill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660027"/>
        <a:ext cx="2625551" cy="1575330"/>
      </dsp:txXfrm>
    </dsp:sp>
    <dsp:sp modelId="{3947087E-E532-4BB6-AE8F-30D2437FCE68}">
      <dsp:nvSpPr>
        <dsp:cNvPr id="0" name=""/>
        <dsp:cNvSpPr/>
      </dsp:nvSpPr>
      <dsp:spPr>
        <a:xfrm>
          <a:off x="2892178" y="3660027"/>
          <a:ext cx="2625551" cy="1575330"/>
        </a:xfrm>
        <a:prstGeom prst="rect">
          <a:avLst/>
        </a:prstGeom>
        <a:solidFill>
          <a:srgbClr val="83DBE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00"/>
              </a:solidFill>
            </a:rPr>
            <a:t>10 – А,Б клас – </a:t>
          </a:r>
          <a:r>
            <a:rPr lang="uk-UA" sz="16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профіль  іноземної філології з української мовою навчання  та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00"/>
              </a:solidFill>
            </a:rPr>
            <a:t>10 – Ф клас </a:t>
          </a:r>
          <a:r>
            <a:rPr lang="uk-UA" sz="1600" kern="1200" dirty="0" smtClean="0"/>
            <a:t>– </a:t>
          </a:r>
          <a:r>
            <a:rPr lang="uk-UA" sz="18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природничо-математичного профілю</a:t>
          </a:r>
          <a:r>
            <a:rPr lang="uk-UA" sz="1600" kern="1200" dirty="0" smtClean="0"/>
            <a:t>.</a:t>
          </a:r>
        </a:p>
      </dsp:txBody>
      <dsp:txXfrm>
        <a:off x="2892178" y="3660027"/>
        <a:ext cx="2625551" cy="1575330"/>
      </dsp:txXfrm>
    </dsp:sp>
    <dsp:sp modelId="{D5115FE1-C0CD-4495-B39D-632BA99E8F56}">
      <dsp:nvSpPr>
        <dsp:cNvPr id="0" name=""/>
        <dsp:cNvSpPr/>
      </dsp:nvSpPr>
      <dsp:spPr>
        <a:xfrm>
          <a:off x="5714988" y="3682469"/>
          <a:ext cx="2625551" cy="1575330"/>
        </a:xfrm>
        <a:prstGeom prst="rect">
          <a:avLst/>
        </a:prstGeom>
        <a:solidFill>
          <a:srgbClr val="83DBE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rgbClr val="FF0000"/>
              </a:solidFill>
            </a:rPr>
            <a:t>Українська мова навчання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2019-2020 </a:t>
          </a:r>
          <a:r>
            <a:rPr lang="uk-UA" sz="1700" kern="1200" dirty="0" err="1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sz="17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– 6 класів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2020-2021 </a:t>
          </a:r>
          <a:r>
            <a:rPr lang="uk-UA" sz="1700" kern="1200" dirty="0" err="1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sz="17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 – 15 класів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2021-2022 </a:t>
          </a:r>
          <a:r>
            <a:rPr lang="uk-UA" sz="1700" kern="1200" dirty="0" err="1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н.р</a:t>
          </a:r>
          <a:r>
            <a:rPr lang="uk-UA" sz="1700" kern="1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.- 29 класів</a:t>
          </a:r>
        </a:p>
      </dsp:txBody>
      <dsp:txXfrm>
        <a:off x="5714988" y="3682469"/>
        <a:ext cx="2625551" cy="1575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8670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5537041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463663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564889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613917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793059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548331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7313775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119985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004436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382456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9483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503106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665823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Your Date Here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Your Footer Here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786E5-36B4-4750-9BD9-353AA4FBC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1915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15816" y="620688"/>
            <a:ext cx="5770984" cy="288032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small" baseline="0">
                <a:solidFill>
                  <a:srgbClr val="1D26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Espace réservé du titre 1"/>
          <p:cNvSpPr>
            <a:spLocks noGrp="1"/>
          </p:cNvSpPr>
          <p:nvPr>
            <p:ph type="title"/>
          </p:nvPr>
        </p:nvSpPr>
        <p:spPr>
          <a:xfrm>
            <a:off x="2915816" y="3076"/>
            <a:ext cx="5770984" cy="61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66320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hristophe\Desktop\NEW SHOWEET\Fire Mosaic\mosai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7176" cy="68611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087" y="2928934"/>
            <a:ext cx="7489825" cy="1000131"/>
          </a:xfrm>
        </p:spPr>
        <p:txBody>
          <a:bodyPr>
            <a:noAutofit/>
          </a:bodyPr>
          <a:lstStyle>
            <a:lvl1pPr>
              <a:defRPr sz="40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5569" y="4295773"/>
            <a:ext cx="7501344" cy="57150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79461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hristophe\Desktop\NEW SHOWEET\Fire Mosaic\mosaic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1588"/>
            <a:ext cx="9147176" cy="6861176"/>
          </a:xfrm>
          <a:prstGeom prst="rect">
            <a:avLst/>
          </a:prstGeom>
          <a:noFill/>
        </p:spPr>
      </p:pic>
      <p:sp>
        <p:nvSpPr>
          <p:cNvPr id="96" name="Content Placeholder 2"/>
          <p:cNvSpPr>
            <a:spLocks noGrp="1"/>
          </p:cNvSpPr>
          <p:nvPr>
            <p:ph idx="1"/>
          </p:nvPr>
        </p:nvSpPr>
        <p:spPr>
          <a:xfrm>
            <a:off x="1714480" y="1700213"/>
            <a:ext cx="6602434" cy="4321175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714480" y="857232"/>
            <a:ext cx="6602432" cy="857232"/>
          </a:xfrm>
        </p:spPr>
        <p:txBody>
          <a:bodyPr>
            <a:normAutofit/>
          </a:bodyPr>
          <a:lstStyle>
            <a:lvl1pPr>
              <a:defRPr sz="3600" cap="small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5" name="Slide Number Placeholder 94"/>
          <p:cNvSpPr>
            <a:spLocks noGrp="1"/>
          </p:cNvSpPr>
          <p:nvPr>
            <p:ph type="sldNum" sz="quarter" idx="11"/>
          </p:nvPr>
        </p:nvSpPr>
        <p:spPr>
          <a:xfrm>
            <a:off x="7759711" y="6356350"/>
            <a:ext cx="1114404" cy="365125"/>
          </a:xfrm>
        </p:spPr>
        <p:txBody>
          <a:bodyPr/>
          <a:lstStyle>
            <a:lvl1pPr>
              <a:defRPr>
                <a:solidFill>
                  <a:srgbClr val="DD523B"/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8" name="Footer Placeholder 97"/>
          <p:cNvSpPr>
            <a:spLocks noGrp="1"/>
          </p:cNvSpPr>
          <p:nvPr>
            <p:ph type="ftr" sz="quarter" idx="12"/>
          </p:nvPr>
        </p:nvSpPr>
        <p:spPr>
          <a:xfrm>
            <a:off x="3556000" y="6356350"/>
            <a:ext cx="2895600" cy="365125"/>
          </a:xfrm>
        </p:spPr>
        <p:txBody>
          <a:bodyPr/>
          <a:lstStyle>
            <a:lvl1pPr>
              <a:defRPr>
                <a:solidFill>
                  <a:srgbClr val="DD523B"/>
                </a:solidFill>
              </a:defRPr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811440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403655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898925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470751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598204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15917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817611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77629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003538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46066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417620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76557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884308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007403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994129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66201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4707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453638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15063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30941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67341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26224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70114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50228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71211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58587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60802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42473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282868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116726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37534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94209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38783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172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0880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8759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39445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36407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67091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0759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22755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182450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63839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23136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32382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79980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7553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39533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53638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66885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57365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96754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246373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57081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351150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29704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48562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0920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48291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7246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3550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776638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644796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05042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4498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19046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3022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82687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2963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4683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57245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86137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45036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4491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86068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800892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16457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591730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21460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4733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895815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80771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93076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74067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838319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37582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389332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4313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716104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43355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9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889942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5957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10996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3358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9857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64545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70626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127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89473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3946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2352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82559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6870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44566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74919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08131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8445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08870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2672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40878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51958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497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9505424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42160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63122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20620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949927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488389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>
                <a:solidFill>
                  <a:srgbClr val="FF0000"/>
                </a:solidFill>
                <a:latin typeface="Bookman Old Style"/>
                <a:cs typeface="Bookman Old Sty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330012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/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087" y="2928934"/>
            <a:ext cx="7489825" cy="1000131"/>
          </a:xfrm>
        </p:spPr>
        <p:txBody>
          <a:bodyPr>
            <a:noAutofit/>
          </a:bodyPr>
          <a:lstStyle>
            <a:lvl1pPr>
              <a:defRPr sz="40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5569" y="4295773"/>
            <a:ext cx="7501344" cy="571504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1907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ontent Placeholder 2"/>
          <p:cNvSpPr>
            <a:spLocks noGrp="1"/>
          </p:cNvSpPr>
          <p:nvPr>
            <p:ph idx="1"/>
          </p:nvPr>
        </p:nvSpPr>
        <p:spPr>
          <a:xfrm>
            <a:off x="1714480" y="1700213"/>
            <a:ext cx="6602434" cy="4321175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714480" y="857232"/>
            <a:ext cx="6602432" cy="857232"/>
          </a:xfrm>
        </p:spPr>
        <p:txBody>
          <a:bodyPr>
            <a:normAutofit/>
          </a:bodyPr>
          <a:lstStyle>
            <a:lvl1pPr>
              <a:defRPr sz="3600" cap="small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5" name="Slide Number Placeholder 94"/>
          <p:cNvSpPr>
            <a:spLocks noGrp="1"/>
          </p:cNvSpPr>
          <p:nvPr>
            <p:ph type="sldNum" sz="quarter" idx="11"/>
          </p:nvPr>
        </p:nvSpPr>
        <p:spPr>
          <a:xfrm>
            <a:off x="7759711" y="6356350"/>
            <a:ext cx="1114404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8" name="Footer Placeholder 97"/>
          <p:cNvSpPr>
            <a:spLocks noGrp="1"/>
          </p:cNvSpPr>
          <p:nvPr>
            <p:ph type="ftr" sz="quarter" idx="12"/>
          </p:nvPr>
        </p:nvSpPr>
        <p:spPr>
          <a:xfrm>
            <a:off x="35560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480820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262013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2857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82"/>
            <a:ext cx="9144000" cy="6852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50347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xmlns="" val="266976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18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  <p:sldLayoutId id="21474840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894"/>
            <a:ext cx="9143999" cy="68401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134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936"/>
            <a:ext cx="9144000" cy="68520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3132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43"/>
          <a:stretch/>
        </p:blipFill>
        <p:spPr>
          <a:xfrm>
            <a:off x="-1736" y="12080"/>
            <a:ext cx="9145736" cy="68459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13.08.2021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2366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4059" r:id="rId12"/>
    <p:sldLayoutId id="2147484060" r:id="rId13"/>
    <p:sldLayoutId id="214748406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18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23A1C-8EBC-46BB-A025-2EF105F2FA88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2CE4-6611-4BC5-84EB-C1CFA3CF0E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235"/>
          <a:stretch/>
        </p:blipFill>
        <p:spPr>
          <a:xfrm flipH="1">
            <a:off x="3200399" y="0"/>
            <a:ext cx="594359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88"/>
          <a:stretch/>
        </p:blipFill>
        <p:spPr>
          <a:xfrm flipH="1">
            <a:off x="-16137" y="0"/>
            <a:ext cx="321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83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993" r:id="rId12"/>
    <p:sldLayoutId id="2147483994" r:id="rId13"/>
    <p:sldLayoutId id="214748399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38E6-B980-42DB-987B-F643CD21FAE0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254E4-9183-40EC-95AF-D17DF0010E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88" r="13647"/>
          <a:stretch/>
        </p:blipFill>
        <p:spPr>
          <a:xfrm rot="16200000" flipH="1">
            <a:off x="3352801" y="1066802"/>
            <a:ext cx="2438400" cy="9144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235"/>
          <a:stretch/>
        </p:blipFill>
        <p:spPr>
          <a:xfrm rot="16200000" flipH="1">
            <a:off x="2361303" y="-2363097"/>
            <a:ext cx="4419602" cy="91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502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4056" r:id="rId12"/>
    <p:sldLayoutId id="2147484057" r:id="rId13"/>
    <p:sldLayoutId id="214748405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xmlns="" val="227182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Your Date Here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Your Footer Here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786E5-36B4-4750-9BD9-353AA4FBC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8473620" y="5799923"/>
            <a:ext cx="18391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xmlns="" val="70413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141.xml"/><Relationship Id="rId5" Type="http://schemas.openxmlformats.org/officeDocument/2006/relationships/image" Target="../media/image14.png"/><Relationship Id="rId4" Type="http://schemas.openxmlformats.org/officeDocument/2006/relationships/image" Target="../media/image32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14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34.jpe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33.png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1.pn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39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21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92.png"/><Relationship Id="rId3" Type="http://schemas.openxmlformats.org/officeDocument/2006/relationships/image" Target="../media/image56.png"/><Relationship Id="rId21" Type="http://schemas.openxmlformats.org/officeDocument/2006/relationships/image" Target="../media/image74.png"/><Relationship Id="rId34" Type="http://schemas.openxmlformats.org/officeDocument/2006/relationships/image" Target="../media/image87.png"/><Relationship Id="rId42" Type="http://schemas.openxmlformats.org/officeDocument/2006/relationships/image" Target="../media/image95.jpe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41" Type="http://schemas.openxmlformats.org/officeDocument/2006/relationships/image" Target="../media/image94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36" Type="http://schemas.openxmlformats.org/officeDocument/2006/relationships/image" Target="../media/image89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4" Type="http://schemas.openxmlformats.org/officeDocument/2006/relationships/image" Target="../media/image97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image" Target="../media/image88.png"/><Relationship Id="rId43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4.pn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6.pn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4.png"/><Relationship Id="rId4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3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40.jpe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4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4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59.jpeg"/><Relationship Id="rId5" Type="http://schemas.openxmlformats.org/officeDocument/2006/relationships/image" Target="../media/image149.png"/><Relationship Id="rId4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50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4.png"/><Relationship Id="rId5" Type="http://schemas.openxmlformats.org/officeDocument/2006/relationships/image" Target="../media/image149.png"/><Relationship Id="rId4" Type="http://schemas.openxmlformats.org/officeDocument/2006/relationships/image" Target="../media/image16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1.jpeg"/><Relationship Id="rId7" Type="http://schemas.openxmlformats.org/officeDocument/2006/relationships/image" Target="../media/image175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174.jpeg"/><Relationship Id="rId5" Type="http://schemas.openxmlformats.org/officeDocument/2006/relationships/image" Target="../media/image173.png"/><Relationship Id="rId4" Type="http://schemas.openxmlformats.org/officeDocument/2006/relationships/image" Target="../media/image1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7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4.png"/><Relationship Id="rId4" Type="http://schemas.openxmlformats.org/officeDocument/2006/relationships/image" Target="../media/image1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4.pn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02.png"/><Relationship Id="rId5" Type="http://schemas.openxmlformats.org/officeDocument/2006/relationships/image" Target="../media/image14.png"/><Relationship Id="rId4" Type="http://schemas.openxmlformats.org/officeDocument/2006/relationships/image" Target="../media/image20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9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10.jpeg"/><Relationship Id="rId7" Type="http://schemas.openxmlformats.org/officeDocument/2006/relationships/image" Target="../media/image213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84.png"/><Relationship Id="rId5" Type="http://schemas.openxmlformats.org/officeDocument/2006/relationships/image" Target="../media/image212.png"/><Relationship Id="rId10" Type="http://schemas.openxmlformats.org/officeDocument/2006/relationships/image" Target="../media/image216.png"/><Relationship Id="rId4" Type="http://schemas.openxmlformats.org/officeDocument/2006/relationships/image" Target="../media/image211.jpeg"/><Relationship Id="rId9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21.jpeg"/><Relationship Id="rId5" Type="http://schemas.openxmlformats.org/officeDocument/2006/relationships/image" Target="../media/image220.png"/><Relationship Id="rId4" Type="http://schemas.openxmlformats.org/officeDocument/2006/relationships/image" Target="../media/image21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7" Type="http://schemas.openxmlformats.org/officeDocument/2006/relationships/image" Target="../media/image106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31.pn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4.pn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.png"/><Relationship Id="rId5" Type="http://schemas.openxmlformats.org/officeDocument/2006/relationships/image" Target="../media/image245.jpeg"/><Relationship Id="rId4" Type="http://schemas.openxmlformats.org/officeDocument/2006/relationships/image" Target="../media/image24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.pn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58.pn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7" Type="http://schemas.openxmlformats.org/officeDocument/2006/relationships/image" Target="../media/image258.pn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.pn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58.pn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.png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3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3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29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9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12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hyperlink" Target="https://www.facebook.com/hashtag/%D1%83%D1%80%D0%BE%D0%BA%D0%B8_%D0%B7%D0%B2%D0%B8%D1%82%D1%8F%D0%B3%D0%B8?__eep__=6&amp;__cft__%5b0%5d=AZWUg7RB4a5cskzcKqkmrwstFgl8bmvallh1RITHL4whBe3tFP3vemJI_Trz1QQiLhy-tBGxcll2_LsGRaSbEainqYWxrKeF_R6yHQ2y8pDxiwhMEUdjdsvWr5EMSS7MNX83nBM5bYUqYOJ7xqJ5fBw_&amp;__tn__=*NK-R" TargetMode="Externa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03.png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08.jpeg"/><Relationship Id="rId5" Type="http://schemas.openxmlformats.org/officeDocument/2006/relationships/image" Target="../media/image307.jpeg"/><Relationship Id="rId4" Type="http://schemas.openxmlformats.org/officeDocument/2006/relationships/image" Target="../media/image30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4.png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manipolicy/?__cft__%5b0%5d=AZUfyVXfnQ1O-MZos-oKD2_nP8IgUKA25dfHrbsCNfOc0Hxla1kZMoPJxQZFr-jB6HPbm1GuZZCym67uSNInLgZ_nj6j7F71hON-jdFsb5M149zyL-WSBTCY7l4_TAoQn2O0hapBS1TB50E7MOkdwmnF&amp;__tn__=kK-R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www.facebook.com/filatovborys/?__cft__%5b0%5d=AZUfyVXfnQ1O-MZos-oKD2_nP8IgUKA25dfHrbsCNfOc0Hxla1kZMoPJxQZFr-jB6HPbm1GuZZCym67uSNInLgZ_nj6j7F71hON-jdFsb5M149zyL-WSBTCY7l4_TAoQn2O0hapBS1TB50E7MOkdwmnF&amp;__tn__=kK-R" TargetMode="Externa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4.png"/><Relationship Id="rId4" Type="http://schemas.openxmlformats.org/officeDocument/2006/relationships/image" Target="../media/image31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2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3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583" y="304800"/>
            <a:ext cx="8718550" cy="4955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КОМУНАЛЬНИЙ</a:t>
            </a:r>
            <a:r>
              <a:rPr sz="28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ЗАКЛАД</a:t>
            </a:r>
            <a:r>
              <a:rPr sz="28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ОСВІТИ</a:t>
            </a:r>
            <a:endParaRPr sz="28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>
              <a:lnSpc>
                <a:spcPts val="3829"/>
              </a:lnSpc>
              <a:spcBef>
                <a:spcPts val="600"/>
              </a:spcBef>
              <a:spcAft>
                <a:spcPts val="600"/>
              </a:spcAft>
            </a:pP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«СПЕЦІАЛІЗОВАНА</a:t>
            </a:r>
            <a:r>
              <a:rPr sz="28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БАГАТОПРОФІЛЬНА</a:t>
            </a:r>
            <a:endParaRPr sz="32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>
              <a:lnSpc>
                <a:spcPts val="4310"/>
              </a:lnSpc>
              <a:spcBef>
                <a:spcPts val="600"/>
              </a:spcBef>
              <a:spcAft>
                <a:spcPts val="600"/>
              </a:spcAft>
              <a:tabLst>
                <a:tab pos="2069464" algn="l"/>
              </a:tabLst>
            </a:pPr>
            <a:r>
              <a:rPr sz="4800" b="1" dirty="0">
                <a:solidFill>
                  <a:srgbClr val="FF0000"/>
                </a:solidFill>
                <a:latin typeface="Broadway" panose="04040905080B02020502" pitchFamily="82" charset="0"/>
                <a:cs typeface="Bookman Old Style"/>
              </a:rPr>
              <a:t>ШКОЛА	№</a:t>
            </a:r>
            <a:r>
              <a:rPr sz="4800" b="1" spc="-25" dirty="0">
                <a:solidFill>
                  <a:srgbClr val="FF0000"/>
                </a:solidFill>
                <a:latin typeface="Broadway" panose="04040905080B02020502" pitchFamily="82" charset="0"/>
                <a:cs typeface="Bookman Old Style"/>
              </a:rPr>
              <a:t> </a:t>
            </a:r>
            <a:r>
              <a:rPr sz="4800" b="1" dirty="0">
                <a:solidFill>
                  <a:srgbClr val="FF0000"/>
                </a:solidFill>
                <a:latin typeface="Broadway" panose="04040905080B02020502" pitchFamily="82" charset="0"/>
                <a:cs typeface="Bookman Old Style"/>
              </a:rPr>
              <a:t>23</a:t>
            </a:r>
            <a:endParaRPr sz="4800" dirty="0">
              <a:latin typeface="Broadway" panose="04040905080B02020502" pitchFamily="82" charset="0"/>
              <a:cs typeface="Bookman Old Style"/>
            </a:endParaRPr>
          </a:p>
          <a:p>
            <a:pPr marL="895350" marR="890269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З</a:t>
            </a:r>
            <a:r>
              <a:rPr sz="32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ПОГЛИБЛЕНИМ</a:t>
            </a:r>
            <a:r>
              <a:rPr sz="32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Bookman Old Style"/>
                <a:cs typeface="Bookman Old Style"/>
              </a:rPr>
              <a:t>ВИВЧЕННЯМ</a:t>
            </a:r>
            <a:r>
              <a:rPr sz="32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АНГЛІЙ</a:t>
            </a:r>
            <a:r>
              <a:rPr sz="32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ЬКОЇ</a:t>
            </a:r>
            <a:r>
              <a:rPr sz="32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МОВИ» 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ДНІПРОВСЬКОЇ</a:t>
            </a:r>
            <a:r>
              <a:rPr sz="32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МІСЬКОЇ</a:t>
            </a:r>
            <a:r>
              <a:rPr sz="32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РАДИ</a:t>
            </a:r>
            <a:endParaRPr sz="32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>
              <a:lnSpc>
                <a:spcPts val="3200"/>
              </a:lnSpc>
              <a:spcBef>
                <a:spcPts val="67"/>
              </a:spcBef>
            </a:pPr>
            <a:endParaRPr sz="3200" dirty="0">
              <a:solidFill>
                <a:srgbClr val="002060"/>
              </a:solidFill>
            </a:endParaRPr>
          </a:p>
          <a:p>
            <a:pPr marL="800100" marR="794385" indent="547370">
              <a:lnSpc>
                <a:spcPct val="100000"/>
              </a:lnSpc>
            </a:pPr>
            <a:r>
              <a:rPr sz="32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ЗВІТ</a:t>
            </a:r>
            <a:r>
              <a:rPr sz="32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КЕРІВНИКА</a:t>
            </a:r>
            <a:r>
              <a:rPr sz="32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ЗАКЛАДУ</a:t>
            </a:r>
            <a:r>
              <a:rPr sz="32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 ЗА</a:t>
            </a:r>
            <a:r>
              <a:rPr sz="32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20</a:t>
            </a:r>
            <a:r>
              <a:rPr lang="ru-RU" sz="3200" b="1" spc="-2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20</a:t>
            </a:r>
            <a:r>
              <a:rPr sz="3200" b="1" spc="-1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-</a:t>
            </a:r>
            <a:r>
              <a:rPr sz="3200" b="1" spc="-2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20</a:t>
            </a:r>
            <a:r>
              <a:rPr lang="ru-RU" sz="3200" b="1" spc="-2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21</a:t>
            </a:r>
            <a:r>
              <a:rPr sz="3200" b="1" spc="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НАВЧАЛЬНИЙ</a:t>
            </a:r>
            <a:r>
              <a:rPr sz="32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РІК</a:t>
            </a:r>
            <a:endParaRPr sz="320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37229" y="5260003"/>
            <a:ext cx="1683258" cy="159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2"/>
          <p:cNvSpPr txBox="1"/>
          <p:nvPr/>
        </p:nvSpPr>
        <p:spPr>
          <a:xfrm>
            <a:off x="1" y="642918"/>
            <a:ext cx="914399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2965" marR="856615" algn="ctr">
              <a:lnSpc>
                <a:spcPct val="100000"/>
              </a:lnSpc>
            </a:pPr>
            <a:r>
              <a:rPr lang="uk-UA"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Профорієнтаційні заходи спільно </a:t>
            </a:r>
            <a:r>
              <a:rPr lang="uk-UA" sz="28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                              з </a:t>
            </a:r>
            <a:r>
              <a:rPr lang="uk-UA"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іноземними соціальним партнерами</a:t>
            </a:r>
            <a:endParaRPr sz="28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13316" name="Picture 4" descr="https://scontent.fiev13-1.fna.fbcdn.net/v/t1.0-9/72616167_529957367767750_5849612923051180032_n.jpg?_nc_cat=101&amp;_nc_sid=8bfeb9&amp;_nc_ohc=GGrjnGzFgCYAX8w8a4-&amp;_nc_ht=scontent.fiev13-1.fna&amp;oh=1d29e55fdfe47bb8c5ad98d05bd2b86d&amp;oe=5F21D8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928802"/>
            <a:ext cx="6286544" cy="407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71490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lh3.googleusercontent.com/PG0xqVziHhQanu-H8zbBWG-5e644CEAt1_Prmfl36Mm7nYtkrUHgPoUFXg25zP3S5mO47ZE9VpfsaUlX3BYEWpiF3Rkv5i0w1fn05jTbd8Q-CnZQ1pjQvRxwSR7X_0BXzOkNE-N1xc8ivQbQtxzOQs2peHQ9y_Sw5yOEcl3koNITVoiYocggqaE_Oq9GtTofNRp-y3sLPWOzXZ2PcnurHRjT6x0L31jT7sKAOl6bHJ6iD7daRzLnMdCMd-RyYELkijF_UcsG_RJfdWa7nXW8fcqpgYpakgtoYQpQRcQscN8MYMYfMp--WdO9SqZfS9pOEuC_QQ-kq1sRVM4BXxHsTZLA6KzHBG9urCQJSJGdBILxQ4LRjktzLiES5kJciaHOCF8Wb8vmlFXzji6A4oDl97nKQNecWzw98oTtZ8Czhtzxg0Qv-OSviaqro2HAVZyhk2xW-werAQvWYWEYu_ZK5iJYh65gWJrO2VwKZ6UU5V7yYCRbEwvy6ONiZ4yBPzi2-y7UJGwcQ5hq4ZKqh7OfgG8jK6L7AJzxVhlsO7KkCIqI-KVIycX5YAq4GYTRZABnFhPOu9QSlJOIlFlfPsHj-lVj5U_GdDNHdHWIyXQbW0MYytMGEGRtPQk5_9lj6e2j5D0UbQn6PF2AWZ5hVYxYXfzOENzZ9M9GQOa0i8ANLNrxvxcXNE8unvMU2NjktQ=w439-h58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85874"/>
            <a:ext cx="4181475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ADvGRIGc8OamWzcAf7Y8xyWc5EmPU4pp6JDmrLA4O3QEwdJiwjFDbzbDr_5ecf_xBZRUMSFG2gtdD7nFb3sDwwE58FFv5Gj-xgNyzaQZ_g5rBT_KlPnB-pUPKEg2XXwSDzfgkbcounQW0G6Jw4XNwRQmb7pCJ-r_jm0lGMoG2fVxkoUhk11YMKaQoTux-UsxP25DzabkfbIdfAFksNU0pYdxWE98jbUIN40FCMQEAm9_UrLKPtpPQcTEGgmpz_Nzh2ajUNCPg9c_CbXdsbg1ofr1aXO54ycE8lur3SiaytG2XDa0ZqEGjYCXCuY5rSxTg72EE4tc4xf0M1bIJEpKLPpTE6XAP2lTKtzrlIA-xc67foaE0QlTqYE72gBVgPQ2209LMYj4eWEJtNm3AA70gjhbfJ_EhVVrRewWn9eK7ebUsG4R1YLYNgCgagQopx9BjYyKplonCueF_6XFr5DKtZNhu8BxScMBfAnAz1_25MZg6fM3-ojO9gZRbDcm0WN1goYLW31MesWGcrWg4DekcufcUEZcCx-bRd0BK7GSSyXC5hibuN7MPMddqe3ipvX_HjmMqxjtCBtEyL7lpqJ55Xf-T5zbwCwNBmjhfJZI2oxlx7i46JYpH6gd_NhHgFGbCuHSyQwjfMaJtDQET107iwLrK3MAhfAHImRM3AOa9JFsKiEgSvM-XOfNq6eSbg=s585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0642" y="1264265"/>
            <a:ext cx="3853721" cy="327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h3.googleusercontent.com/N0ZaXwwvyb1pxErLZ7SLYHeVXAcM7K0BX5VERKxxD4ziZRRVqBkXgPY5g6vzK7iWWqd8WOWbUiWwI_RtUKcS4g_sNv21rHhGPv-vB5WeU4iodro3vuUatzUlsAzWbZsyn_uiPrMU-MTFTG6bLaUdv0vPfNNEqXIEz616v2qe5NUkhtZNV-YusSdM_lup32UDPSl0MtyizACTigEhIUy1S156hPRA4yPWbBpPCi5vJrbcs5Jygcf9kevunObP4sqHG8L5ib_n1S5DQPcBCdl-kHzV2m7pFUNNENJ1PbaNdbf5eNbUiVCJ7WwOr9vjE-6bVRqPZTfIeDMnf5_OB7LqNe2puyFBHOnzfm1BQOX5K2NNF4I2AR2zOLLz0r8cwepKrBfW-uEB7rSvsVUbaTve7VZ1iMLvZAiBVhWvDZIN0n5c_8m3feycmjqwnRb-lmkHWaYSyBCx7RRsjQ6le25SNGfGBEFe77n7cfF_RYZVD108Dpsk0fy1aP_JJhxeXg7Cwgec2TwzcvNuTyPbTPHVFbXs782fHkxnRcqo6VYg0ihqs9VqegT9a13ZhrdhNJvfgwyO-cySwUebjIFV_tehDwo8iBulA4C9902s-Y8sgPOTDi6iFSYw5qyYrijkoTr72BhND3DMFW4c555xD-9yDUwYRHGpXtqK1QdPeUzewTeBk4JtCB99fY8vhplCiw=w878-h585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49" t="10295" r="249" b="-10295"/>
          <a:stretch/>
        </p:blipFill>
        <p:spPr bwMode="auto">
          <a:xfrm>
            <a:off x="4486275" y="4410892"/>
            <a:ext cx="3826424" cy="25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3"/>
          <p:cNvSpPr txBox="1">
            <a:spLocks noGrp="1"/>
          </p:cNvSpPr>
          <p:nvPr>
            <p:ph type="title"/>
          </p:nvPr>
        </p:nvSpPr>
        <p:spPr>
          <a:xfrm>
            <a:off x="-1066800" y="55269"/>
            <a:ext cx="9729866" cy="1055930"/>
          </a:xfrm>
          <a:prstGeom prst="rect">
            <a:avLst/>
          </a:prstGeom>
        </p:spPr>
        <p:txBody>
          <a:bodyPr vert="horz" wrap="square" lIns="0" tIns="167894" rIns="0" bIns="0" rtlCol="0">
            <a:spAutoFit/>
          </a:bodyPr>
          <a:lstStyle/>
          <a:p>
            <a:pPr marL="1333500" algn="ctr"/>
            <a:r>
              <a:rPr lang="uk-UA" sz="3200" b="1" spc="-5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Багаторічна традиція школи- </a:t>
            </a:r>
            <a:r>
              <a:rPr lang="uk-UA" sz="3200" b="1" spc="-5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брендовий</a:t>
            </a:r>
            <a:r>
              <a:rPr lang="uk-UA" sz="32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uk-UA" sz="3200" b="1" spc="-5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щоденник</a:t>
            </a:r>
            <a:endParaRPr sz="32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8188806" y="181305"/>
            <a:ext cx="762000" cy="844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074536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" y="381000"/>
            <a:ext cx="9517149" cy="61341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381000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«Школа № 23 – </a:t>
            </a:r>
            <a:r>
              <a:rPr lang="ru-RU" sz="3600" b="1" dirty="0" err="1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це</a:t>
            </a:r>
            <a:r>
              <a:rPr lang="ru-RU" sz="36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..»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Разом 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–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 ми одна велика дружна 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сім'я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.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Школа 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–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це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будинок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, де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завжди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чекають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j-ea"/>
                <a:cs typeface="Bookman Old Style"/>
              </a:rPr>
              <a:t> на Вас!</a:t>
            </a:r>
          </a:p>
        </p:txBody>
      </p:sp>
      <p:sp>
        <p:nvSpPr>
          <p:cNvPr id="5" name="object 8"/>
          <p:cNvSpPr/>
          <p:nvPr/>
        </p:nvSpPr>
        <p:spPr>
          <a:xfrm>
            <a:off x="3962400" y="4746674"/>
            <a:ext cx="1539241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615782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5447" y="0"/>
            <a:ext cx="6678930" cy="15369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07202" y="0"/>
            <a:ext cx="1426463" cy="15369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4301" y="850391"/>
            <a:ext cx="6971538" cy="17457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3222" y="17017"/>
            <a:ext cx="7468870" cy="2024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250" b="1" dirty="0">
                <a:solidFill>
                  <a:srgbClr val="FF0000"/>
                </a:solidFill>
                <a:latin typeface="Bookman Old Style"/>
                <a:cs typeface="Bookman Old Style"/>
              </a:rPr>
              <a:t>Наша</a:t>
            </a:r>
            <a:r>
              <a:rPr sz="6250" b="1" spc="1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6250" b="1" dirty="0">
                <a:solidFill>
                  <a:srgbClr val="FF0000"/>
                </a:solidFill>
                <a:latin typeface="Bookman Old Style"/>
                <a:cs typeface="Bookman Old Style"/>
              </a:rPr>
              <a:t>школа</a:t>
            </a:r>
            <a:r>
              <a:rPr sz="6250" b="1" spc="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6250" b="1" dirty="0">
                <a:solidFill>
                  <a:srgbClr val="FF0000"/>
                </a:solidFill>
                <a:latin typeface="Bookman Old Style"/>
                <a:cs typeface="Bookman Old Style"/>
              </a:rPr>
              <a:t>–</a:t>
            </a:r>
            <a:endParaRPr sz="6250" dirty="0">
              <a:latin typeface="Bookman Old Style"/>
              <a:cs typeface="Bookman Old Style"/>
            </a:endParaRPr>
          </a:p>
          <a:p>
            <a:pPr marL="1510665">
              <a:lnSpc>
                <a:spcPct val="100000"/>
              </a:lnSpc>
              <a:spcBef>
                <a:spcPts val="845"/>
              </a:spcBef>
            </a:pPr>
            <a:r>
              <a:rPr sz="6250" b="1" dirty="0">
                <a:solidFill>
                  <a:srgbClr val="FFC000"/>
                </a:solidFill>
                <a:latin typeface="Bookman Old Style"/>
                <a:cs typeface="Bookman Old Style"/>
              </a:rPr>
              <a:t>Школа</a:t>
            </a:r>
            <a:r>
              <a:rPr sz="6250" b="1" spc="10" dirty="0">
                <a:solidFill>
                  <a:srgbClr val="FFC000"/>
                </a:solidFill>
                <a:latin typeface="Bookman Old Style"/>
                <a:cs typeface="Bookman Old Style"/>
              </a:rPr>
              <a:t> </a:t>
            </a:r>
            <a:r>
              <a:rPr sz="6250" b="1" dirty="0">
                <a:solidFill>
                  <a:srgbClr val="FFC000"/>
                </a:solidFill>
                <a:latin typeface="Bookman Old Style"/>
                <a:cs typeface="Bookman Old Style"/>
              </a:rPr>
              <a:t>життя</a:t>
            </a:r>
            <a:endParaRPr sz="6250" dirty="0">
              <a:solidFill>
                <a:srgbClr val="FFC00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21930" y="208788"/>
            <a:ext cx="1251203" cy="30510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97545" y="184404"/>
            <a:ext cx="1249679" cy="3049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05826" name="Picture 2" descr="https://lh3.googleusercontent.com/mUrcCFx-42mu2vf2f1PBvrVefzwzSUrXKIO9-eykqx5CJ4Lzd2Hc232nrs5oKT02rl18JKycHwjn05YgbzRM_-_3jIVz7nP9K-5Wa5F6caVpayG7TlIVqBJBuA-Gac94WLF2RIW8Cq4-Fcr3oIGZGq3NkvoijYMd5G6K2-igtGgvZd4IMI8HE0w3q8TngRE5tatIFi4i3-72kV_q9LLJ-LslLeCuau-n90MAWQffxgj4C5pbFpjnM-Z5434LM8goNkkGnszl_-vHRyQ0VF22hc7TeteuxYWKfwGP53zL4JiFYeZ_UczHgDTWOdU93P-LJMZYfMg3DbwE5N0SUvA_C4C_12BMMb6ZAcPH1BUxeSqoWTOJe76KETCJV6iBIJwsFTxQp0hn8_wj4Muw1XecTjUe1ZR7TmVQ3w_GSxTbWoLWSN_KXNtLyxJIT2HED5zcR4_6C_YUuM8VDSzWCELPfmGw5aFpoA4lXIkZ-3sHiCUXkObAcvtpvZ6IIic0ovwbbNOCWl79PGozPA_iQrC0FF_BU1ywwjLWCPJkXGzqHRFeB4sEXVHz6D3FegtFhMrgQJE3ZlPPGnnjT1VWZFG7bQcI-GPHYg89V9kVHoFrDzzsODC9AKMumXGKrWRl1LnhtWJjd765ZEL202Pg_8FtwNNFuhm0DDhjlOVqp1H9UDAy-1tlyAcp3jy8YOQyCz2RJnDilRQZe7FKPOOADZ7cuBdH=w846-h634-no?authuser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462" y="2012122"/>
            <a:ext cx="6282689" cy="470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Ð¡ÐµÑÑÐ¸ÑÑÐºÐ°Ñ Cambridge University Press | ÐÑÐ¾Ð¼Ð°Ð´ÑÑÐºÐ° Ð¾ÑÐ³Ð°Ð½ÑÐ·Ð°ÑÑÑ - ÐÑÐ²ÑÑÐ½Ñ ÑÐ°  ÑÐ¾ÑÑÐ°Ð»ÑÐ½Ñ ÑÐ½Ð½Ð¾Ð²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3071810"/>
            <a:ext cx="2214578" cy="159449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65922" name="Picture 2" descr="Google Classroom ÑÐ¸ Zoom: ÑÐº Ð¾ÑÐ³Ð°Ð½ÑÐ·ÑÐ²Ð°ÑÐ¸ Ð½Ð°Ð²ÑÐ°Ð½Ð½Ñ Ð¾Ð½Ð»Ð°Ð¹Ð½ | Ð¤Ð°ÐºÑÐ¸ ICTV"/>
          <p:cNvPicPr>
            <a:picLocks noChangeAspect="1" noChangeArrowheads="1"/>
          </p:cNvPicPr>
          <p:nvPr/>
        </p:nvPicPr>
        <p:blipFill>
          <a:blip r:embed="rId3"/>
          <a:srcRect t="4854" r="41364"/>
          <a:stretch>
            <a:fillRect/>
          </a:stretch>
        </p:blipFill>
        <p:spPr bwMode="auto">
          <a:xfrm>
            <a:off x="0" y="3843361"/>
            <a:ext cx="3306865" cy="301463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00232" y="0"/>
            <a:ext cx="4951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Дистанційне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7" name="object 19"/>
          <p:cNvSpPr/>
          <p:nvPr/>
        </p:nvSpPr>
        <p:spPr>
          <a:xfrm>
            <a:off x="152400" y="128737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465924" name="Picture 4" descr="NPR: ÑÐµÐ¼Ð½Ð°Ñ ÑÑÐ¾ÑÐ¾Ð½Ð° Zoom â The Ideali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857232"/>
            <a:ext cx="1357322" cy="135732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465926" name="Picture 6" descr="Microsoft Ð¿ÑÐµÐ´ÑÑÐ°Ð²Ð¸Ð»Ð° Ð¾Ð±Ð½Ð¾Ð²Ð»ÐµÐ½Ð½ÑÐ¹ Ð»Ð¾Ð³Ð¾ÑÐ¸Ð¿ Skype, ÑÑÑÐ¾Ð³Ð¸Ð¹ Ð¸ Ð±ÐµÐ· Â«Ð¾Ð±Ð»Ð°ÑÐºÐ°Â» -  ITC.ua"/>
          <p:cNvPicPr>
            <a:picLocks noChangeAspect="1" noChangeArrowheads="1"/>
          </p:cNvPicPr>
          <p:nvPr/>
        </p:nvPicPr>
        <p:blipFill>
          <a:blip r:embed="rId6"/>
          <a:srcRect l="18507" t="34341" r="17207" b="32692"/>
          <a:stretch>
            <a:fillRect/>
          </a:stretch>
        </p:blipFill>
        <p:spPr bwMode="auto">
          <a:xfrm>
            <a:off x="5411364" y="857232"/>
            <a:ext cx="3732636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928662" y="1214423"/>
            <a:ext cx="2928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Онлайн-уроки</a:t>
            </a:r>
            <a:r>
              <a:rPr lang="uk-UA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i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2500306"/>
            <a:ext cx="3500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Допоміжні </a:t>
            </a:r>
            <a:b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освітні платформи: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465928" name="Picture 8" descr="ÐÑÐ²ÑÑÐ½ÑÐ¹ Ð¿ÑÐ¾ÐµÐºÑ Â«ÐÐ° Ð£ÑÐ¾ÐºÂ» Ð´Ð»Ñ Ð²ÑÐ¸ÑÐµÐ»ÑÐ²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3357562"/>
            <a:ext cx="2214578" cy="768951"/>
          </a:xfrm>
          <a:prstGeom prst="rect">
            <a:avLst/>
          </a:prstGeom>
          <a:noFill/>
        </p:spPr>
      </p:pic>
      <p:sp>
        <p:nvSpPr>
          <p:cNvPr id="465930" name="AutoShape 10" descr="ÐÑÐ¹ÐÐ»Ð°Ñ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5932" name="AutoShape 12" descr="ÐÑÐ¹ÐÐ»Ð°Ñ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5934" name="AutoShape 14" descr="ÐÑÐ¹ÐÐ»Ð°Ñ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5936" name="AutoShape 16" descr="ÐÑÐ¹ÐÐ»Ð°Ñ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5938" name="AutoShape 18" descr="ÐÑÐ¹ÐÐ»Ð°Ñ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5940" name="Picture 20" descr="ÐÑÐ¹ÐÐ»Ð°Ñ - YouTub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43834" y="2285992"/>
            <a:ext cx="1143008" cy="1143008"/>
          </a:xfrm>
          <a:prstGeom prst="rect">
            <a:avLst/>
          </a:prstGeom>
          <a:noFill/>
        </p:spPr>
      </p:pic>
      <p:pic>
        <p:nvPicPr>
          <p:cNvPr id="19" name="Picture 6" descr="ÐÐ°Ð²ÑÐ°Ð»ÑÐ½Ð° Ð¿Ð»Ð°ÑÑÐ¾ÑÐ¼Ð° Moodle ÑÐ° ÐÐ½ÑÐµÑÐ½ÐµÑ Ð¿ÑÐ¾Ð²Ð°Ð¹Ð´ÐµÑ Bilink â¢ Ð£Ð½ÑÐ²ÐµÑÑÐ¸ÑÐµÑ  ÐÑÐ¸Ð³Ð¾ÑÑÑ Ð¡ÐºÐ¾Ð²Ð¾ÑÐ¾Ð´Ð¸ Ð² ÐÐµÑÐµÑÑÐ»Ð°Ð²Ñ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43372" y="2428868"/>
            <a:ext cx="2928958" cy="959185"/>
          </a:xfrm>
          <a:prstGeom prst="rect">
            <a:avLst/>
          </a:prstGeom>
          <a:noFill/>
        </p:spPr>
      </p:pic>
      <p:pic>
        <p:nvPicPr>
          <p:cNvPr id="21" name="Picture 8" descr="ÐÐ &amp;quot;Ð¡Ð°Ð´Ð¾Ð²ÑÑÐºÐ¸Ð¹ Ð»ÑÑÐµÐ¹&amp;quot; ÐÐ¾Ð·ÑÐ²ÑÑÐºÐ¾Ñ Ð¼ÑÑÑÐºÐ¾Ñ ÑÐ°Ð´Ð¸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14810" y="4286256"/>
            <a:ext cx="4500594" cy="2287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-214337"/>
            <a:ext cx="7886700" cy="100013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Дистанційне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t="3736" r="23246" b="14311"/>
          <a:stretch>
            <a:fillRect/>
          </a:stretch>
        </p:blipFill>
        <p:spPr>
          <a:xfrm>
            <a:off x="0" y="3429000"/>
            <a:ext cx="6215106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/>
          <a:srcRect t="23972" r="25475" b="8088"/>
          <a:stretch>
            <a:fillRect/>
          </a:stretch>
        </p:blipFill>
        <p:spPr>
          <a:xfrm>
            <a:off x="2571704" y="642918"/>
            <a:ext cx="657229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9"/>
          <p:cNvSpPr/>
          <p:nvPr/>
        </p:nvSpPr>
        <p:spPr>
          <a:xfrm>
            <a:off x="500034" y="285728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57884" y="3643314"/>
            <a:ext cx="35719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Онлайн-уроки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платформі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8659" name="AutoShape 3" descr="Ð¯Ðº Ð²ÑÐ¸ÑÐµÐ»Ñ Ð¿ÑÐ°ÑÑÐ²Ð°ÑÐ¸ Ð² Zoom â ÐÐ¸ÑÑÐ°Ð½ÑÑÐ¹Ð½Ð° ÐÐºÐ°Ð´ÐµÐ¼Ñ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8661" name="AutoShape 5" descr="Ð¯Ðº Ð²ÑÐ¸ÑÐµÐ»Ñ Ð¿ÑÐ°ÑÑÐ²Ð°ÑÐ¸ Ð² Zoom â ÐÐ¸ÑÑÐ°Ð½ÑÑÐ¹Ð½Ð° ÐÐºÐ°Ð´ÐµÐ¼ÑÑ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8663" name="Picture 7" descr="Ð¯Ðº Ð²ÑÐ¸ÑÐµÐ»Ñ Ð¿ÑÐ°ÑÑÐ²Ð°ÑÐ¸ Ð² Zoom â ÐÐ¸ÑÑÐ°Ð½ÑÑÐ¹Ð½Ð° ÐÐºÐ°Ð´ÐµÐ¼ÑÑ"/>
          <p:cNvPicPr>
            <a:picLocks noChangeAspect="1" noChangeArrowheads="1"/>
          </p:cNvPicPr>
          <p:nvPr/>
        </p:nvPicPr>
        <p:blipFill>
          <a:blip r:embed="rId5"/>
          <a:srcRect l="46875" t="-2788"/>
          <a:stretch>
            <a:fillRect/>
          </a:stretch>
        </p:blipFill>
        <p:spPr bwMode="auto">
          <a:xfrm>
            <a:off x="6553216" y="4224336"/>
            <a:ext cx="2590784" cy="263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Ð£ÑÐ¾Ðº Ð¼Ð°ÑÐµÐ¼Ð°ÑÐ¸ÐºÐ¸ (Ð´Ð¸ÑÑÐ°Ð½ÑÑÐ¹Ð½Ðµ Ð½Ð°Ð²ÑÐ°Ð½Ð½Ñ Zoom)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928670"/>
            <a:ext cx="3571900" cy="2009194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/>
          <a:srcRect t="22852" r="3045" b="37890"/>
          <a:stretch>
            <a:fillRect/>
          </a:stretch>
        </p:blipFill>
        <p:spPr bwMode="auto">
          <a:xfrm>
            <a:off x="4256379" y="1000108"/>
            <a:ext cx="4887621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71472" y="0"/>
            <a:ext cx="7886700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Дистанційне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навчання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object 19"/>
          <p:cNvSpPr/>
          <p:nvPr/>
        </p:nvSpPr>
        <p:spPr>
          <a:xfrm>
            <a:off x="357158" y="0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 t="3810" r="25714"/>
          <a:stretch>
            <a:fillRect/>
          </a:stretch>
        </p:blipFill>
        <p:spPr bwMode="auto">
          <a:xfrm>
            <a:off x="0" y="2834326"/>
            <a:ext cx="4286248" cy="416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572000" y="5357826"/>
            <a:ext cx="4429156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Навчаємося</a:t>
            </a:r>
            <a:r>
              <a:rPr kumimoji="0" lang="ru-RU" sz="28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none" strike="noStrike" kern="120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старанно</a:t>
            </a:r>
            <a:endParaRPr kumimoji="0" lang="ru-RU" sz="28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 descr="About us"/>
          <p:cNvPicPr>
            <a:picLocks noChangeAspect="1" noChangeArrowheads="1"/>
          </p:cNvPicPr>
          <p:nvPr/>
        </p:nvPicPr>
        <p:blipFill>
          <a:blip r:embed="rId2"/>
          <a:srcRect r="-13819" b="42491"/>
          <a:stretch>
            <a:fillRect/>
          </a:stretch>
        </p:blipFill>
        <p:spPr bwMode="auto">
          <a:xfrm>
            <a:off x="1714480" y="928670"/>
            <a:ext cx="6786610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357354" y="-1000156"/>
            <a:ext cx="12358742" cy="3857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-книга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нтерактивний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підручник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інформатики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9"/>
          <p:cNvSpPr/>
          <p:nvPr/>
        </p:nvSpPr>
        <p:spPr>
          <a:xfrm>
            <a:off x="285720" y="21429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2214546" y="0"/>
            <a:ext cx="4951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Дистанційне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4357694"/>
            <a:ext cx="82153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Повнофункціональний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засіб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інформатики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Задовольняє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чинних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МОН для 5-11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навчаються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інтерактивно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вчителі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бачать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повний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звіт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12-бальною шкалою,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виставляються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автоматично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AutoShape 2" descr="IRIScan Desk 5 Ð¿Ð¾ ÑÐ°Ð¼Ð¾Ð¹ Ð½Ð¸Ð·ÐºÐ¾Ð¹ ÑÐµÐ½Ðµ ÐºÑÐ¿Ð¸ÑÑ Ð² ÐÐ¸ÐµÐ²Ðµ. ÐÐ¾ÐºÑÐ¼ÐµÐ½Ñ-ÐºÐ°Ð¼ÐµÑÐ° IRIS  IRIScan Desk 5 (459524) Ñ Ð´Ð¾ÑÑÐ°Ð²ÐºÐ¾Ð¹ Ð¿Ð¾ Ð£ÐºÑÐ°Ð¸Ð½Ðµ Ð¾Ñ Ð¸Ð½ÑÐµÑÐ½ÐµÑ-Ð¼Ð°Ð³Ð°Ð·Ð¸Ð½Ð° CAN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8052" name="Picture 4" descr="IRIScan Desk 5 Ð¿Ð¾ ÑÐ°Ð¼Ð¾Ð¹ Ð½Ð¸Ð·ÐºÐ¾Ð¹ ÑÐµÐ½Ðµ ÐºÑÐ¿Ð¸ÑÑ Ð² ÐÐ¸ÐµÐ²Ðµ. ÐÐ¾ÐºÑÐ¼ÐµÐ½Ñ-ÐºÐ°Ð¼ÐµÑÐ° IRIS  IRIScan Desk 5 (459524) Ñ Ð´Ð¾ÑÑÐ°Ð²ÐºÐ¾Ð¹ Ð¿Ð¾ Ð£ÐºÑÐ°Ð¸Ð½Ðµ Ð¾Ñ Ð¸Ð½ÑÐµÑÐ½ÐµÑ-Ð¼Ð°Ð³Ð°Ð·Ð¸Ð½Ð° CAN.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800225"/>
            <a:ext cx="6191250" cy="505777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57290" y="285728"/>
            <a:ext cx="7072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Документ-камера –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процесу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8" name="object 19"/>
          <p:cNvSpPr/>
          <p:nvPr/>
        </p:nvSpPr>
        <p:spPr>
          <a:xfrm>
            <a:off x="285720" y="21429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Дистанційне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час для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цікавих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домашніх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завдань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0" t="2424" r="8287" b="10101"/>
          <a:stretch/>
        </p:blipFill>
        <p:spPr>
          <a:xfrm>
            <a:off x="857224" y="1758472"/>
            <a:ext cx="3929090" cy="509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4" t="2221" r="11115" b="6061"/>
          <a:stretch/>
        </p:blipFill>
        <p:spPr>
          <a:xfrm>
            <a:off x="5143503" y="1785926"/>
            <a:ext cx="3362747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ject 19"/>
          <p:cNvSpPr/>
          <p:nvPr/>
        </p:nvSpPr>
        <p:spPr>
          <a:xfrm>
            <a:off x="214282" y="214290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74073" y="-214338"/>
            <a:ext cx="8769927" cy="13255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Інфографіка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«Портрет української жінки</a:t>
            </a:r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 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928670"/>
            <a:ext cx="3761510" cy="30202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928670"/>
            <a:ext cx="3906983" cy="29450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736" y="3855028"/>
            <a:ext cx="3740726" cy="30029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79" r="6508" b="12728"/>
          <a:stretch/>
        </p:blipFill>
        <p:spPr>
          <a:xfrm>
            <a:off x="1115077" y="3855028"/>
            <a:ext cx="3425751" cy="3002972"/>
          </a:xfrm>
          <a:prstGeom prst="rect">
            <a:avLst/>
          </a:prstGeom>
        </p:spPr>
      </p:pic>
      <p:sp>
        <p:nvSpPr>
          <p:cNvPr id="8" name="object 19"/>
          <p:cNvSpPr/>
          <p:nvPr/>
        </p:nvSpPr>
        <p:spPr>
          <a:xfrm>
            <a:off x="214282" y="0"/>
            <a:ext cx="990600" cy="2363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871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752600"/>
          </a:xfrm>
        </p:spPr>
        <p:txBody>
          <a:bodyPr/>
          <a:lstStyle/>
          <a:p>
            <a:r>
              <a:rPr lang="uk-UA" sz="2800" dirty="0" smtClean="0"/>
              <a:t>Розвиток інтелектуального потенціалу здобувачів освіти школи </a:t>
            </a:r>
            <a:r>
              <a:rPr lang="en-US" sz="2800" dirty="0" smtClean="0"/>
              <a:t>#</a:t>
            </a:r>
            <a:r>
              <a:rPr lang="uk-UA" sz="2800" dirty="0" smtClean="0"/>
              <a:t>23</a:t>
            </a:r>
            <a:endParaRPr lang="uk-UA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371600"/>
            <a:ext cx="8991600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1295"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 ВИСТУПУ УЧНІВ ШКОЛИ</a:t>
            </a:r>
            <a:endParaRPr lang="uk-U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295"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МІСЬКОМУ ФІНАЛЬНОМУ ЕТАПІ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ВСЕУКРАЇНСЬКИХ УЧНІВСЬКИХ 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ОЛІМПІАД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БАЗОВИХ ДИСЦИПЛІН </a:t>
            </a:r>
            <a:b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2011-2012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2020-2021н.р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81642723"/>
              </p:ext>
            </p:extLst>
          </p:nvPr>
        </p:nvGraphicFramePr>
        <p:xfrm>
          <a:off x="203200" y="2649386"/>
          <a:ext cx="8763000" cy="378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308477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1619214"/>
            <a:ext cx="3714776" cy="4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0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571638"/>
            <a:ext cx="3784778" cy="504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6" y="357166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01613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здобувачів освіти у відкритій учнівській олімпіаді Дніпра з навчальних предметів </a:t>
            </a:r>
            <a:b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режимі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9"/>
          <p:cNvSpPr/>
          <p:nvPr/>
        </p:nvSpPr>
        <p:spPr>
          <a:xfrm>
            <a:off x="285720" y="285728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4406" y="156401"/>
            <a:ext cx="1471421" cy="1770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42976" y="6143644"/>
            <a:ext cx="831469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Лідер</a:t>
            </a:r>
            <a:r>
              <a:rPr sz="28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осв</a:t>
            </a:r>
            <a:r>
              <a:rPr sz="28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і</a:t>
            </a: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тнь</a:t>
            </a:r>
            <a:r>
              <a:rPr sz="28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28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го</a:t>
            </a:r>
            <a:r>
              <a:rPr sz="28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простору</a:t>
            </a:r>
            <a:r>
              <a:rPr sz="2800" b="1" spc="3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spc="-35" dirty="0">
                <a:solidFill>
                  <a:srgbClr val="002060"/>
                </a:solidFill>
                <a:latin typeface="Bookman Old Style"/>
                <a:cs typeface="Bookman Old Style"/>
              </a:rPr>
              <a:t>м</a:t>
            </a:r>
            <a:r>
              <a:rPr sz="28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.</a:t>
            </a:r>
            <a:r>
              <a:rPr sz="28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Дніпра</a:t>
            </a:r>
            <a:endParaRPr sz="28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0800" y="386906"/>
            <a:ext cx="59436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196850">
              <a:lnSpc>
                <a:spcPct val="100000"/>
              </a:lnSpc>
            </a:pPr>
            <a:r>
              <a:rPr sz="3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-</a:t>
            </a:r>
            <a:r>
              <a:rPr sz="3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українс</a:t>
            </a:r>
            <a:r>
              <a:rPr sz="3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ь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ка</a:t>
            </a:r>
            <a:r>
              <a:rPr sz="3600" b="1" spc="3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6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школа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 європей</a:t>
            </a:r>
            <a:r>
              <a:rPr sz="3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ького</a:t>
            </a:r>
            <a:r>
              <a:rPr sz="3600" b="1" spc="3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рівня</a:t>
            </a:r>
            <a:endParaRPr sz="36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93" b="8156"/>
          <a:stretch/>
        </p:blipFill>
        <p:spPr>
          <a:xfrm>
            <a:off x="714348" y="1857364"/>
            <a:ext cx="8012073" cy="3937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1000" y="76200"/>
            <a:ext cx="7772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Bef>
                <a:spcPts val="600"/>
              </a:spcBef>
              <a:spcAft>
                <a:spcPts val="800"/>
              </a:spcAft>
            </a:pPr>
            <a:r>
              <a:rPr lang="uk-UA" sz="32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Участь у Всеукраїнських конкурсах з навчальних </a:t>
            </a:r>
            <a:r>
              <a:rPr lang="uk-UA" sz="3200" b="1" spc="-50" dirty="0" smtClean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предметів 2020-2021 </a:t>
            </a:r>
            <a:r>
              <a:rPr lang="uk-UA" sz="3200" b="1" spc="-50" dirty="0" err="1" smtClean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н.р</a:t>
            </a:r>
            <a:r>
              <a:rPr lang="uk-UA" sz="3200" b="1" spc="-50" dirty="0" smtClean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.</a:t>
            </a:r>
            <a:endParaRPr lang="uk-UA" sz="3200" b="1" spc="-50" dirty="0">
              <a:solidFill>
                <a:srgbClr val="002060"/>
              </a:solidFill>
              <a:latin typeface="Times New Roman"/>
              <a:ea typeface="+mj-ea"/>
              <a:cs typeface="Times New Roman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06433230"/>
              </p:ext>
            </p:extLst>
          </p:nvPr>
        </p:nvGraphicFramePr>
        <p:xfrm>
          <a:off x="152400" y="1153418"/>
          <a:ext cx="8839201" cy="5368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86189"/>
                <a:gridCol w="1646518"/>
                <a:gridCol w="1906494"/>
              </a:tblGrid>
              <a:tr h="99584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Конкурси</a:t>
                      </a:r>
                      <a:endParaRPr lang="uk-UA" b="1" dirty="0"/>
                    </a:p>
                  </a:txBody>
                  <a:tcPr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Кількість учасників</a:t>
                      </a:r>
                      <a:endParaRPr lang="uk-UA" b="1" dirty="0"/>
                    </a:p>
                  </a:txBody>
                  <a:tcPr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Кількість переможців, призерів</a:t>
                      </a:r>
                      <a:endParaRPr lang="uk-UA" b="1" dirty="0"/>
                    </a:p>
                  </a:txBody>
                  <a:tcPr>
                    <a:solidFill>
                      <a:srgbClr val="83DBED"/>
                    </a:solidFill>
                  </a:tcPr>
                </a:tc>
              </a:tr>
              <a:tr h="697092"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/>
                        <a:t>Міжнародний конкурс з інформатики та комп’ютерного мислення </a:t>
                      </a:r>
                      <a:r>
                        <a:rPr lang="uk-UA" b="1" dirty="0" smtClean="0"/>
                        <a:t>«Бобер»</a:t>
                      </a:r>
                      <a:endParaRPr lang="uk-UA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 smtClean="0"/>
                        <a:t>140 учнів</a:t>
                      </a:r>
                      <a:endParaRPr lang="uk-UA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 smtClean="0"/>
                        <a:t>94 учня</a:t>
                      </a:r>
                      <a:endParaRPr lang="uk-UA" b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697092">
                <a:tc>
                  <a:txBody>
                    <a:bodyPr/>
                    <a:lstStyle/>
                    <a:p>
                      <a:pPr algn="l"/>
                      <a:r>
                        <a:rPr lang="uk-UA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Всеукраїнському учнівському  фізичному конкурсі  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“Левеня”</a:t>
                      </a:r>
                      <a:endParaRPr lang="uk-UA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57 учнів</a:t>
                      </a:r>
                      <a:endParaRPr lang="uk-UA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 учнів</a:t>
                      </a:r>
                      <a:endParaRPr lang="uk-UA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</a:tr>
              <a:tr h="487550"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«Колосок»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для здобувачів освіти 3-10-х класів.</a:t>
                      </a:r>
                      <a:endParaRPr lang="uk-UA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129 учнів</a:t>
                      </a:r>
                      <a:endParaRPr lang="uk-UA" b="1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121 учень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1062236">
                <a:tc>
                  <a:txBody>
                    <a:bodyPr/>
                    <a:lstStyle/>
                    <a:p>
                      <a:pPr algn="l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Всеукраїнський </a:t>
                      </a:r>
                      <a:r>
                        <a:rPr lang="uk-UA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мовний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конкурс «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Гринвич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(з англійської мови)</a:t>
                      </a:r>
                      <a:endParaRPr lang="uk-UA" dirty="0"/>
                    </a:p>
                  </a:txBody>
                  <a:tcP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учнів </a:t>
                      </a:r>
                      <a:endParaRPr lang="uk-UA" dirty="0"/>
                    </a:p>
                  </a:txBody>
                  <a:tcP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золотих призерів</a:t>
                      </a:r>
                    </a:p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 срібних призерів</a:t>
                      </a:r>
                    </a:p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 бронзових призера.</a:t>
                      </a:r>
                    </a:p>
                    <a:p>
                      <a:pPr algn="ctr"/>
                      <a:endParaRPr lang="uk-UA" sz="1600" dirty="0"/>
                    </a:p>
                  </a:txBody>
                  <a:tcPr>
                    <a:solidFill>
                      <a:srgbClr val="99FF66"/>
                    </a:solidFill>
                  </a:tcPr>
                </a:tc>
              </a:tr>
              <a:tr h="697092">
                <a:tc>
                  <a:txBody>
                    <a:bodyPr/>
                    <a:lstStyle/>
                    <a:p>
                      <a:pPr algn="l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Всеукраїнський </a:t>
                      </a:r>
                      <a:r>
                        <a:rPr lang="uk-UA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мовний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конкурс  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uk-UA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Галлус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»(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 французької мови)</a:t>
                      </a:r>
                      <a:endParaRPr lang="uk-UA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36 учнів</a:t>
                      </a:r>
                      <a:endParaRPr lang="uk-UA" b="1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6 учнів</a:t>
                      </a:r>
                      <a:endParaRPr lang="uk-UA" b="1" dirty="0"/>
                    </a:p>
                  </a:txBody>
                  <a:tcPr>
                    <a:solidFill>
                      <a:srgbClr val="99FF33"/>
                    </a:solidFill>
                  </a:tcPr>
                </a:tc>
              </a:tr>
              <a:tr h="697092">
                <a:tc>
                  <a:txBody>
                    <a:bodyPr/>
                    <a:lstStyle/>
                    <a:p>
                      <a:pPr algn="l"/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Всеукраїнський </a:t>
                      </a:r>
                      <a:r>
                        <a:rPr lang="uk-UA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мовний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конкурс  </a:t>
                      </a:r>
                      <a:r>
                        <a:rPr lang="uk-UA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«Орлятко» 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(з німецької мови). </a:t>
                      </a:r>
                      <a:endParaRPr lang="uk-UA" dirty="0"/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44 учня</a:t>
                      </a:r>
                      <a:endParaRPr lang="uk-UA" dirty="0"/>
                    </a:p>
                  </a:txBody>
                  <a:tcP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золотих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призер</a:t>
                      </a:r>
                      <a:r>
                        <a:rPr lang="uk-UA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</a:t>
                      </a:r>
                      <a:endParaRPr lang="uk-UA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срібних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призер</a:t>
                      </a:r>
                      <a:r>
                        <a:rPr lang="uk-UA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</a:t>
                      </a:r>
                      <a:endParaRPr lang="uk-UA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бронзових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призер</a:t>
                      </a:r>
                      <a:r>
                        <a:rPr lang="uk-UA" sz="1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</a:t>
                      </a:r>
                      <a:endParaRPr lang="uk-UA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79548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1785926"/>
          <a:ext cx="7562245" cy="1056015"/>
        </p:xfrm>
        <a:graphic>
          <a:graphicData uri="http://schemas.openxmlformats.org/drawingml/2006/table">
            <a:tbl>
              <a:tblPr/>
              <a:tblGrid>
                <a:gridCol w="1060317"/>
                <a:gridCol w="780932"/>
                <a:gridCol w="1225927"/>
                <a:gridCol w="1060317"/>
                <a:gridCol w="954622"/>
                <a:gridCol w="1240065"/>
                <a:gridCol w="1240065"/>
              </a:tblGrid>
              <a:tr h="3520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 dirty="0">
                          <a:latin typeface="Times New Roman"/>
                          <a:ea typeface="Calibri"/>
                          <a:cs typeface="Times New Roman"/>
                        </a:rPr>
                        <a:t>Рік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Брало участь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Сертифікат учасника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Добрий результат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Відмінний результат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20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к-ть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 dirty="0" err="1">
                          <a:latin typeface="Times New Roman"/>
                          <a:ea typeface="Calibri"/>
                          <a:cs typeface="Times New Roman"/>
                        </a:rPr>
                        <a:t>к-ть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0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5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20-2021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57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5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Діаграма 13"/>
          <p:cNvGraphicFramePr/>
          <p:nvPr/>
        </p:nvGraphicFramePr>
        <p:xfrm>
          <a:off x="1357290" y="3214686"/>
          <a:ext cx="7072362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14546" y="571480"/>
            <a:ext cx="4809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Фізичний конкурс «Левеня»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9"/>
          <p:cNvSpPr/>
          <p:nvPr/>
        </p:nvSpPr>
        <p:spPr>
          <a:xfrm>
            <a:off x="285720" y="285728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61122" name="Picture 2" descr="ÐÑÐµÑÐºÑÐ°ÑÐ½ÑÑÐºÐ¸Ð¹ ÐºÐ¾Ð½ÐºÑÑÑ &amp;quot;ÐÐµÐ²ÐµÐ½Ñ&amp;quot; - Ð¤ÑÐ·Ð¸ÐºÐ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0"/>
            <a:ext cx="1285884" cy="1620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1"/>
          <p:cNvSpPr>
            <a:spLocks noChangeArrowheads="1"/>
          </p:cNvSpPr>
          <p:nvPr/>
        </p:nvSpPr>
        <p:spPr bwMode="auto">
          <a:xfrm>
            <a:off x="928662" y="285728"/>
            <a:ext cx="70723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Всеукраїнські конкурси та олімпіади </a:t>
            </a:r>
            <a:b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іноземних мов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“на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Урок”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14282" y="2214554"/>
          <a:ext cx="4071966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1857356" y="5786454"/>
            <a:ext cx="1714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осінь 2020                                               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4429124" y="2214554"/>
          <a:ext cx="4500594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715140" y="5786454"/>
            <a:ext cx="1313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зима 2021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4678" y="1500174"/>
            <a:ext cx="2870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нглійська мова</a:t>
            </a:r>
            <a:endParaRPr lang="uk-UA" sz="28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62152" name="Rectangle 8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19"/>
          <p:cNvSpPr/>
          <p:nvPr/>
        </p:nvSpPr>
        <p:spPr>
          <a:xfrm>
            <a:off x="285720" y="285728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4786314" y="2285992"/>
          <a:ext cx="4000528" cy="3289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71538" y="428604"/>
            <a:ext cx="70723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Всеукраїнські конкурси та олімпіади </a:t>
            </a:r>
            <a:b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іноземних мов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“на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Урок”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357158" y="2214554"/>
          <a:ext cx="400052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357554" y="1500174"/>
            <a:ext cx="2618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Німецька мова</a:t>
            </a:r>
            <a:endParaRPr lang="uk-UA" sz="28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857356" y="5786454"/>
            <a:ext cx="1714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осінь 2020                                               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5140" y="5786454"/>
            <a:ext cx="13130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зима 2021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err="1" smtClean="0"/>
              <a:t>Навчальна</a:t>
            </a:r>
            <a:r>
              <a:rPr lang="ru-RU" u="sng" dirty="0" smtClean="0"/>
              <a:t> </a:t>
            </a:r>
            <a:r>
              <a:rPr lang="ru-RU" u="sng" dirty="0" err="1" smtClean="0"/>
              <a:t>діяльність</a:t>
            </a:r>
            <a:r>
              <a:rPr lang="ru-RU" u="sng" dirty="0" smtClean="0"/>
              <a:t> </a:t>
            </a:r>
            <a:br>
              <a:rPr lang="ru-RU" u="sng" dirty="0" smtClean="0"/>
            </a:br>
            <a:r>
              <a:rPr lang="uk-UA" u="sng" dirty="0" smtClean="0"/>
              <a:t>учнів школи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uk-UA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857224" y="1285860"/>
            <a:ext cx="8115328" cy="5679504"/>
          </a:xfrm>
        </p:spPr>
        <p:txBody>
          <a:bodyPr/>
          <a:lstStyle/>
          <a:p>
            <a:pPr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кінець 2020-2021 н. р. в школі навчається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967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здобувачів освіти: 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здобувачі освіти – навчаються на індивідуальній формі, 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екстернат, 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здобувачі освіти 1-3 класів оцінені вербально.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новими стандартами НУШ здобувачі освіти 1-3 класів оцінюються вербально й при переведенні на наступний навчальний рік отримують свідоцтво досягнень, а не табель навчальних досягнень учня.</a:t>
            </a:r>
          </a:p>
          <a:p>
            <a:pPr>
              <a:buNone/>
            </a:pP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підсумками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uk-UA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навчального року: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наступного класу переведено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865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  1-10-их класів; 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випущено зі школи  – 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учні 11-их класів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9"/>
          <p:cNvSpPr/>
          <p:nvPr/>
        </p:nvSpPr>
        <p:spPr>
          <a:xfrm>
            <a:off x="357158" y="0"/>
            <a:ext cx="990600" cy="2363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Школа І </a:t>
            </a:r>
            <a:r>
              <a:rPr lang="ru-RU" dirty="0" err="1" smtClean="0"/>
              <a:t>ступеня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14348" y="1643050"/>
          <a:ext cx="7724775" cy="471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19"/>
          <p:cNvSpPr/>
          <p:nvPr/>
        </p:nvSpPr>
        <p:spPr>
          <a:xfrm>
            <a:off x="357158" y="21429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Школа ІІ </a:t>
            </a:r>
            <a:r>
              <a:rPr lang="ru-RU" dirty="0" err="1" smtClean="0"/>
              <a:t>ступеня</a:t>
            </a:r>
            <a:endParaRPr lang="ru-RU" dirty="0"/>
          </a:p>
        </p:txBody>
      </p:sp>
      <p:graphicFrame>
        <p:nvGraphicFramePr>
          <p:cNvPr id="5" name="Діаграма 5"/>
          <p:cNvGraphicFramePr/>
          <p:nvPr/>
        </p:nvGraphicFramePr>
        <p:xfrm>
          <a:off x="642910" y="1643050"/>
          <a:ext cx="7929618" cy="4752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19"/>
          <p:cNvSpPr/>
          <p:nvPr/>
        </p:nvSpPr>
        <p:spPr>
          <a:xfrm>
            <a:off x="357158" y="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Школа ІІІ </a:t>
            </a:r>
            <a:r>
              <a:rPr lang="ru-RU" dirty="0" err="1" smtClean="0"/>
              <a:t>ступеня</a:t>
            </a:r>
            <a:endParaRPr lang="ru-RU" dirty="0"/>
          </a:p>
        </p:txBody>
      </p:sp>
      <p:graphicFrame>
        <p:nvGraphicFramePr>
          <p:cNvPr id="5" name="Діаграма 5"/>
          <p:cNvGraphicFramePr/>
          <p:nvPr/>
        </p:nvGraphicFramePr>
        <p:xfrm>
          <a:off x="1285852" y="1428736"/>
          <a:ext cx="7143800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bject 19"/>
          <p:cNvSpPr/>
          <p:nvPr/>
        </p:nvSpPr>
        <p:spPr>
          <a:xfrm>
            <a:off x="357158" y="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43180" algn="ctr">
              <a:lnSpc>
                <a:spcPct val="100000"/>
              </a:lnSpc>
              <a:tabLst>
                <a:tab pos="678180" algn="l"/>
                <a:tab pos="2913380" algn="l"/>
                <a:tab pos="6088380" algn="l"/>
              </a:tabLst>
            </a:pP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Результати навчальної діяльності </a:t>
            </a:r>
            <a:r>
              <a:rPr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	у</a:t>
            </a:r>
            <a:r>
              <a:rPr sz="3600" b="1" spc="5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 </a:t>
            </a:r>
            <a:r>
              <a:rPr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20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20</a:t>
            </a:r>
            <a:r>
              <a:rPr sz="3600" b="1" spc="-15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-</a:t>
            </a:r>
            <a:r>
              <a:rPr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20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21</a:t>
            </a:r>
            <a:r>
              <a:rPr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cs typeface="Bookman Old Style"/>
              </a:rPr>
              <a:t>	н.р.</a:t>
            </a:r>
            <a:endParaRPr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/>
              <a:cs typeface="Bookman Old Style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2514257"/>
              </p:ext>
            </p:extLst>
          </p:nvPr>
        </p:nvGraphicFramePr>
        <p:xfrm>
          <a:off x="0" y="1363007"/>
          <a:ext cx="9144001" cy="29280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1861168"/>
                <a:gridCol w="1456566"/>
                <a:gridCol w="568466"/>
                <a:gridCol w="457200"/>
                <a:gridCol w="685800"/>
                <a:gridCol w="457200"/>
                <a:gridCol w="609600"/>
                <a:gridCol w="603209"/>
                <a:gridCol w="615991"/>
                <a:gridCol w="533400"/>
                <a:gridCol w="685800"/>
                <a:gridCol w="609601"/>
              </a:tblGrid>
              <a:tr h="609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Класи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Всього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учнів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  них  на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endParaRPr lang="uk-UA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7–12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83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1-3</a:t>
                      </a:r>
                      <a:endParaRPr lang="uk-UA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4-6</a:t>
                      </a:r>
                      <a:endParaRPr lang="uk-UA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uk-UA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  <a:endParaRPr lang="uk-UA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uk-UA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10-12</a:t>
                      </a:r>
                      <a:endParaRPr lang="uk-UA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uk-UA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3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uk-UA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ті класи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111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5-9 класи</a:t>
                      </a:r>
                      <a:endParaRPr lang="uk-UA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418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95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17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10-11 класи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109+2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59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54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88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  <a:endParaRPr lang="uk-UA" sz="20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object 25"/>
          <p:cNvSpPr/>
          <p:nvPr/>
        </p:nvSpPr>
        <p:spPr>
          <a:xfrm>
            <a:off x="838200" y="4572000"/>
            <a:ext cx="1592199" cy="198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25"/>
          <p:cNvSpPr/>
          <p:nvPr/>
        </p:nvSpPr>
        <p:spPr>
          <a:xfrm>
            <a:off x="6934200" y="4572000"/>
            <a:ext cx="1592199" cy="198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434" name="Picture 2" descr="https://lh3.googleusercontent.com/bYlra5nmfTsJZroT_tgj7kCc9pMUZOBnVa9IGM0gV8D55P2z1gNdaf8W5fuLOuGqBECWng5VFAEXQcG85xdyLKyU_EwjxB1b-5ZjS6CrBU3i9k5M9bkgF7x45LA3rdjJobn4lCEMWP0exer7Ii-xcFiDa8375AOjc6d7I3L-eKaKOV7ht8zPsQbkiqRbMqrHhiKeBwFGmWCirnBZO6WegutFVzFV5xfRbeQzC5FZAybeeIjNklZHW_O3KMwcUBG1m0h4hd4gU_hKYxOvG55CS7yLXkbBpsQ_jmHRQFceHNV_7RwNW0HbBvAUylbttah5Tsrzh-SLznpyan-MQ53pB2fElpm1YLeowZLQiIJa645qBIiWIDlBhFOLQooDmtwtFsvo6Cfu2_9WRMu_0d1TxqXKs3dBe_i6inij4jGnIn8xe8wDLxvbqEKJqMMWnoyfHCoZIJjfGZ7_Ettr1jN6x8EVOBfXZnzWBASqHc5mHobKrquiP0CwzE_fI1Tc6mpq_9Et1Mh0cmMO-fJsQN3ZGH0n4ESBM2Ig32UCz1HlWcLIzuZ8ULOOjBv_uhPmrgjZAozgwD2jpKCkkrflP5JSKM3BUQyu5nyN8kLZThz4O-QH9U5erJGrcLfcqNJzCP_iatog1A6Nr216tg8_NmWt8sPHIQ8RPt6ySvjacnKZqquFavpuz5xGgTlc3fAM-fP5_Jwb6FZ3HJNBJX0aeMR8xtJ6=w1127-h63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4767755"/>
            <a:ext cx="3712329" cy="209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278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857224" y="285728"/>
          <a:ext cx="7786742" cy="62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ject 19"/>
          <p:cNvSpPr/>
          <p:nvPr/>
        </p:nvSpPr>
        <p:spPr>
          <a:xfrm>
            <a:off x="7500958" y="21429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304800"/>
            <a:ext cx="91440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6520" algn="ctr">
              <a:lnSpc>
                <a:spcPct val="100000"/>
              </a:lnSpc>
            </a:pPr>
            <a:r>
              <a:rPr lang="ru-RU" sz="2800" u="heavy" spc="-8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3200" b="1" u="heavy" spc="-25" dirty="0" err="1">
                <a:solidFill>
                  <a:srgbClr val="C00000"/>
                </a:solidFill>
                <a:latin typeface="Bookman Old Style"/>
                <a:cs typeface="Bookman Old Style"/>
              </a:rPr>
              <a:t>Стратег</a:t>
            </a:r>
            <a:r>
              <a:rPr lang="ru-RU" sz="3200" b="1" u="heavy" spc="-20" dirty="0" err="1">
                <a:solidFill>
                  <a:srgbClr val="C00000"/>
                </a:solidFill>
                <a:latin typeface="Bookman Old Style"/>
                <a:cs typeface="Bookman Old Style"/>
              </a:rPr>
              <a:t>ічна</a:t>
            </a:r>
            <a:r>
              <a:rPr lang="ru-RU" sz="3200" u="heavy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3200" u="heavy" spc="-4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3200" b="1" u="heavy" spc="-25" dirty="0">
                <a:solidFill>
                  <a:srgbClr val="C00000"/>
                </a:solidFill>
                <a:latin typeface="Bookman Old Style"/>
                <a:cs typeface="Bookman Old Style"/>
              </a:rPr>
              <a:t>мета</a:t>
            </a:r>
            <a:r>
              <a:rPr lang="ru-RU" sz="3200" u="heavy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3200" u="heavy" spc="-50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ru-RU" sz="3200" b="1" u="heavy" spc="-20" dirty="0" err="1">
                <a:solidFill>
                  <a:srgbClr val="C00000"/>
                </a:solidFill>
                <a:latin typeface="Bookman Old Style"/>
                <a:cs typeface="Bookman Old Style"/>
              </a:rPr>
              <a:t>школи</a:t>
            </a:r>
            <a:r>
              <a:rPr lang="ru-RU" sz="3200" b="1" u="heavy" spc="-20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uk-UA" sz="4800" b="1" spc="-25" dirty="0">
                <a:solidFill>
                  <a:srgbClr val="C00000"/>
                </a:solidFill>
                <a:latin typeface="Algerian" panose="04020705040A02060702" pitchFamily="82" charset="0"/>
                <a:cs typeface="Bookman Old Style"/>
              </a:rPr>
              <a:t>#23</a:t>
            </a:r>
            <a:r>
              <a:rPr lang="ru-RU" sz="4000" u="heavy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endParaRPr lang="ru-RU" sz="4400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3200" b="1" u="heavy" spc="-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u="heavy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Формування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4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особисто</a:t>
            </a:r>
            <a:r>
              <a:rPr lang="ru-RU" sz="2800" u="heavy" spc="-8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сті</a:t>
            </a:r>
            <a:r>
              <a:rPr lang="ru-RU" sz="2800" b="1" u="heavy" spc="-20" dirty="0">
                <a:solidFill>
                  <a:srgbClr val="002060"/>
                </a:solidFill>
                <a:latin typeface="Bookman Old Style"/>
                <a:cs typeface="Bookman Old Style"/>
              </a:rPr>
              <a:t> - 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2800" b="1" u="heavy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інтелектуальної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4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еліти</a:t>
            </a:r>
            <a:r>
              <a:rPr lang="ru-RU" sz="2800" b="1" u="heavy" spc="-20" dirty="0">
                <a:solidFill>
                  <a:srgbClr val="002060"/>
                </a:solidFill>
                <a:latin typeface="Bookman Old Style"/>
                <a:cs typeface="Bookman Old Style"/>
              </a:rPr>
              <a:t>,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50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конкурентно-</a:t>
            </a:r>
            <a:r>
              <a:rPr lang="ru-RU" sz="2800" u="heavy" spc="-80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спроможної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4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в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5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0" dirty="0">
                <a:solidFill>
                  <a:srgbClr val="002060"/>
                </a:solidFill>
                <a:latin typeface="Bookman Old Style"/>
                <a:cs typeface="Bookman Old Style"/>
              </a:rPr>
              <a:t>суча</a:t>
            </a:r>
            <a:r>
              <a:rPr lang="ru-RU" sz="2800" u="heavy" spc="-8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сному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4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часопрос</a:t>
            </a:r>
            <a:r>
              <a:rPr lang="ru-RU" sz="2800" u="heavy" spc="-8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торі</a:t>
            </a:r>
            <a:r>
              <a:rPr lang="ru-RU" sz="2800" u="heavy" spc="-800" dirty="0">
                <a:solidFill>
                  <a:srgbClr val="002060"/>
                </a:solidFill>
                <a:latin typeface="Times New Roman"/>
                <a:cs typeface="Times New Roman"/>
              </a:rPr>
              <a:t>, , , ,    </a:t>
            </a:r>
          </a:p>
          <a:p>
            <a:pPr algn="ctr">
              <a:lnSpc>
                <a:spcPct val="100000"/>
              </a:lnSpc>
            </a:pPr>
            <a:r>
              <a:rPr lang="ru-RU" sz="2800" b="1" u="heavy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здатної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50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навчатися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484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протягом</a:t>
            </a:r>
            <a:r>
              <a:rPr lang="ru-RU" sz="2800" u="heavy" spc="-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u="heavy" spc="-50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800" b="1" u="heavy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життя</a:t>
            </a:r>
            <a:endParaRPr lang="ru-RU" sz="28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199682" name="Picture 2" descr="https://lh3.googleusercontent.com/MyOELbrEQOab_xLfA2v_JfHaLe0_BqHdmg5gOhlD7qC1uWqPQm-EX08wFkel8slCqJ68k35zEcK5FFPLTH-cnv21VqLFKCAH_mICWpXvgS6eH1sTlf5Qvb2i55UB6Zh0-O6thu4Wf5T9Nv4_CyywTpfcU2EfVFVQb8kFuhlHEEgjWeBUvl-n-upQREu1e6zC2yyPClbpdejU47OZ3vnyVXmmZKTYnlxxazO7bqLRZG4bWdM3CBzR0MB9NOj67_FaNci4Nrbw8Xiibsj8cEv2X5qJte042hrVU3XwQJ_WgE0mp2S2PngMWHrGpWKv55PndTeoumDTzRowXbuL72M70XeNPEokvgbmga2J41SdATZpt7QYzIlrdJedqYvCoWgbdBKax4Ahu_mTMMPsPGKdTQWxS17Cl7TzOMLPXBrMD2fGfV-3uymz7V7Z9ashOzTGcxpISo_ANpJ6odZWCBLPw6ppV0hPo6R7NMo_XDA1Adg7tGJKpsPTUX712dR5cPcFAVsvSTQefYdpWE-iNKTTDy1QLSCV9JPytcMxX9JckXaRQZaaat8GFID-O74sBppjtA8QlrsJt52CxsZnNz3ygQ7y0RHDIOE39vYZBxMmPHy_7WJyPXmi9YuVhA-0bTtNY-XCfWIAuflMbsCBwux-QGoP0UozIp079fZR_z8DGxeF1QHGcg36noViZ9ngErl0AdSbr1q9UsREYuePIIk5gAxv=w878-h585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855191"/>
            <a:ext cx="6000792" cy="400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1281112" y="714356"/>
          <a:ext cx="7434292" cy="614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ject 19"/>
          <p:cNvSpPr/>
          <p:nvPr/>
        </p:nvSpPr>
        <p:spPr>
          <a:xfrm>
            <a:off x="7643834" y="21429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6558"/>
            <a:ext cx="8229600" cy="1143000"/>
          </a:xfrm>
        </p:spPr>
        <p:txBody>
          <a:bodyPr/>
          <a:lstStyle/>
          <a:p>
            <a:pPr algn="ctr"/>
            <a:r>
              <a:rPr lang="uk-UA" sz="4800" spc="-50" dirty="0">
                <a:solidFill>
                  <a:srgbClr val="002060"/>
                </a:solidFill>
                <a:latin typeface="Times New Roman"/>
                <a:cs typeface="Times New Roman"/>
              </a:rPr>
              <a:t>Нагородження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0534" y="1676400"/>
            <a:ext cx="6914866" cy="442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680" indent="88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здобувачі освіти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9-х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класів отримали </a:t>
            </a: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Свідоцтва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 здобуття базової середньої освіти з відзнакою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Бєлік</a:t>
            </a: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Артем, </a:t>
            </a:r>
            <a:r>
              <a:rPr lang="uk-UA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Гергель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Тетяна.</a:t>
            </a:r>
          </a:p>
          <a:p>
            <a:pPr marL="360680" indent="88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здобувачі </a:t>
            </a:r>
            <a:r>
              <a:rPr lang="uk-UA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 11-х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класів нагороджені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Золотою медаллю «За високі досягнення у навчанні»</a:t>
            </a:r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680" indent="88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Діденко Катерина,  </a:t>
            </a:r>
            <a:r>
              <a:rPr lang="uk-UA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Щегловітова</a:t>
            </a: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Анастасія.</a:t>
            </a:r>
            <a:endParaRPr lang="uk-UA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68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учень </a:t>
            </a:r>
            <a:r>
              <a:rPr lang="uk-UA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отримав 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Похвальну грамоту 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особливі досягнення у вивченні окремих 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предметів (математика, англійська мова) – </a:t>
            </a:r>
            <a:r>
              <a:rPr lang="uk-UA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Аврахов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Леонід (11-Ф)</a:t>
            </a:r>
          </a:p>
          <a:p>
            <a:pPr marL="36068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 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4-8 та  10 класів </a:t>
            </a: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отримали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Похвальні листи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особливі досягнення у вивченні окремих предметів.</a:t>
            </a:r>
            <a:endParaRPr lang="uk-UA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680" indent="8890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826" name="Picture 2" descr="МЕДАЛІСТИ ШКОЛИ, 2016 РІ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76" y="533400"/>
            <a:ext cx="2005618" cy="19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28" name="Picture 4" descr="Медалісти школи | Спеціалізована школа №197 ім. Дмитра Луце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984" y="2654510"/>
            <a:ext cx="2000368" cy="199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64" y="4777746"/>
            <a:ext cx="1947388" cy="1968402"/>
          </a:xfrm>
          <a:prstGeom prst="rect">
            <a:avLst/>
          </a:prstGeom>
        </p:spPr>
      </p:pic>
      <p:sp>
        <p:nvSpPr>
          <p:cNvPr id="7" name="object 19"/>
          <p:cNvSpPr/>
          <p:nvPr/>
        </p:nvSpPr>
        <p:spPr>
          <a:xfrm>
            <a:off x="7643834" y="0"/>
            <a:ext cx="990600" cy="2363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4378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ЗНО-2020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</p:nvPr>
        </p:nvGraphicFramePr>
        <p:xfrm>
          <a:off x="283090" y="1571613"/>
          <a:ext cx="8860911" cy="5208246"/>
        </p:xfrm>
        <a:graphic>
          <a:graphicData uri="http://schemas.openxmlformats.org/drawingml/2006/table">
            <a:tbl>
              <a:tblPr/>
              <a:tblGrid>
                <a:gridCol w="55642"/>
                <a:gridCol w="1810658"/>
                <a:gridCol w="998961"/>
                <a:gridCol w="998961"/>
                <a:gridCol w="998961"/>
                <a:gridCol w="998961"/>
                <a:gridCol w="999589"/>
                <a:gridCol w="999589"/>
                <a:gridCol w="999589"/>
              </a:tblGrid>
              <a:tr h="1557198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н.р.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предмет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2013-2014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2014-2015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2015-2016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2016-2017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2017-2018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2018-2019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Українськамова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86 %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81%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84%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Англійськамова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82%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91%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92%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12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Математика</a:t>
                      </a:r>
                      <a:endParaRPr lang="ru-RU" sz="2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79%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74%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82%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5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Історія</a:t>
                      </a:r>
                      <a:endParaRPr lang="ru-RU" sz="2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України</a:t>
                      </a:r>
                      <a:endParaRPr lang="ru-RU" sz="2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77%</a:t>
                      </a:r>
                    </a:p>
                  </a:txBody>
                  <a:tcPr marL="30242" marR="30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87%</a:t>
                      </a:r>
                    </a:p>
                  </a:txBody>
                  <a:tcPr marL="30242" marR="30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object 19"/>
          <p:cNvSpPr/>
          <p:nvPr/>
        </p:nvSpPr>
        <p:spPr>
          <a:xfrm>
            <a:off x="7858148" y="0"/>
            <a:ext cx="990600" cy="2363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571472" y="1571612"/>
          <a:ext cx="8572528" cy="4138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6945" name="Rectangle 1"/>
          <p:cNvSpPr>
            <a:spLocks noChangeArrowheads="1"/>
          </p:cNvSpPr>
          <p:nvPr/>
        </p:nvSpPr>
        <p:spPr bwMode="auto">
          <a:xfrm>
            <a:off x="1142976" y="357166"/>
            <a:ext cx="721523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ЗНО-2020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порівняльний  аналіз результатів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ject 19"/>
          <p:cNvSpPr/>
          <p:nvPr/>
        </p:nvSpPr>
        <p:spPr>
          <a:xfrm>
            <a:off x="7715272" y="21429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ЗНО – 2020   Україна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785786" y="1500174"/>
          <a:ext cx="8358214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spc="-50" dirty="0">
                <a:solidFill>
                  <a:srgbClr val="002060"/>
                </a:solidFill>
                <a:latin typeface="Times New Roman"/>
                <a:cs typeface="Times New Roman"/>
              </a:rPr>
              <a:t>Результати ЗНО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85543319"/>
              </p:ext>
            </p:extLst>
          </p:nvPr>
        </p:nvGraphicFramePr>
        <p:xfrm>
          <a:off x="-30707" y="2438400"/>
          <a:ext cx="9144000" cy="391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07"/>
                <a:gridCol w="1860219"/>
                <a:gridCol w="1026306"/>
                <a:gridCol w="1026306"/>
                <a:gridCol w="1026306"/>
                <a:gridCol w="1026306"/>
                <a:gridCol w="1026950"/>
                <a:gridCol w="1026950"/>
                <a:gridCol w="1026950"/>
              </a:tblGrid>
              <a:tr h="4462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err="1">
                          <a:solidFill>
                            <a:srgbClr val="FF0000"/>
                          </a:solidFill>
                          <a:effectLst/>
                        </a:rPr>
                        <a:t>н.р</a:t>
                      </a: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предмет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b">
                    <a:solidFill>
                      <a:srgbClr val="83DB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2060"/>
                          </a:solidFill>
                          <a:effectLst/>
                        </a:rPr>
                        <a:t>2013-2014</a:t>
                      </a:r>
                      <a:endParaRPr lang="uk-UA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2060"/>
                          </a:solidFill>
                          <a:effectLst/>
                        </a:rPr>
                        <a:t>2014-2015</a:t>
                      </a:r>
                      <a:endParaRPr lang="uk-UA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2060"/>
                          </a:solidFill>
                          <a:effectLst/>
                        </a:rPr>
                        <a:t>2015-2016</a:t>
                      </a:r>
                      <a:endParaRPr lang="uk-UA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2060"/>
                          </a:solidFill>
                          <a:effectLst/>
                        </a:rPr>
                        <a:t>2016-2017</a:t>
                      </a:r>
                      <a:endParaRPr lang="uk-UA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2060"/>
                          </a:solidFill>
                          <a:effectLst/>
                        </a:rPr>
                        <a:t>2017-2018</a:t>
                      </a:r>
                      <a:endParaRPr lang="uk-UA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002060"/>
                          </a:solidFill>
                          <a:effectLst/>
                        </a:rPr>
                        <a:t>2018-2019</a:t>
                      </a:r>
                      <a:endParaRPr lang="uk-UA" sz="12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2019-2020</a:t>
                      </a:r>
                      <a:endParaRPr lang="uk-UA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>
                    <a:solidFill>
                      <a:srgbClr val="83DBED"/>
                    </a:solidFill>
                  </a:tcPr>
                </a:tc>
              </a:tr>
              <a:tr h="446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Українська мова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86 %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81%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84%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92%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71%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70%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91%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</a:tr>
              <a:tr h="446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FF0000"/>
                          </a:solidFill>
                          <a:effectLst/>
                        </a:rPr>
                        <a:t>Англійська мова</a:t>
                      </a:r>
                      <a:endParaRPr lang="uk-UA" sz="1200" b="1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1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82%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91%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91%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92%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88%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86%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97</a:t>
                      </a: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%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</a:tr>
              <a:tr h="446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FF0000"/>
                          </a:solidFill>
                          <a:effectLst/>
                        </a:rPr>
                        <a:t>Математика</a:t>
                      </a:r>
                      <a:endParaRPr lang="uk-UA" sz="1200" b="1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1200" b="1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86%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86%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80%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79%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74%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82%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69%</a:t>
                      </a: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</a:tr>
              <a:tr h="446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Історія України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77%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87%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69%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64%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>
                          <a:solidFill>
                            <a:srgbClr val="002060"/>
                          </a:solidFill>
                          <a:effectLst/>
                        </a:rPr>
                        <a:t>77%</a:t>
                      </a:r>
                      <a:endParaRPr lang="uk-UA" sz="12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002060"/>
                          </a:solidFill>
                          <a:effectLst/>
                        </a:rPr>
                        <a:t>100%</a:t>
                      </a:r>
                      <a:endParaRPr lang="uk-UA" sz="12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</a:rPr>
                        <a:t>87%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60" marR="62560" marT="0" marB="0" anchor="ctr">
                    <a:solidFill>
                      <a:srgbClr val="83DBED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66800" y="1219200"/>
            <a:ext cx="7010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1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3200" b="1" spc="-50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Якість</a:t>
            </a:r>
            <a:r>
              <a:rPr kumimoji="0" lang="uk-UA" altLang="uk-UA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3200" b="1" spc="-50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знань учнів школи </a:t>
            </a:r>
            <a:endParaRPr lang="uk-UA" altLang="uk-UA" sz="3200" b="1" spc="-50" dirty="0" smtClean="0">
              <a:solidFill>
                <a:srgbClr val="FF0000"/>
              </a:solidFill>
              <a:latin typeface="Times New Roman"/>
              <a:ea typeface="+mj-ea"/>
              <a:cs typeface="Times New Roman"/>
            </a:endParaRPr>
          </a:p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3200" b="1" spc="-50" dirty="0" smtClean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за </a:t>
            </a:r>
            <a:r>
              <a:rPr lang="uk-UA" altLang="uk-UA" sz="3200" b="1" spc="-50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підсумками  ЗНО 2014 – 2020н.р.</a:t>
            </a:r>
          </a:p>
          <a:p>
            <a:pPr marL="0" marR="0" lvl="0" indent="20161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6112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2575" y="155915"/>
            <a:ext cx="7805420" cy="1475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Впровадження</a:t>
            </a:r>
            <a:r>
              <a:rPr sz="3200" b="1" spc="2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інноваційних</a:t>
            </a:r>
            <a:r>
              <a:rPr sz="3200" b="1" spc="2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форм</a:t>
            </a:r>
            <a:r>
              <a:rPr sz="32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 методичної</a:t>
            </a:r>
            <a:r>
              <a:rPr sz="3200" b="1" spc="2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роботи</a:t>
            </a:r>
            <a:r>
              <a:rPr sz="3200" b="1" spc="2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педагогічного колективу</a:t>
            </a:r>
            <a:endParaRPr sz="32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4488" y="2165604"/>
            <a:ext cx="2161032" cy="2161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488" y="2165604"/>
            <a:ext cx="2161032" cy="2161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361" y="2289810"/>
            <a:ext cx="1878330" cy="1878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6888" y="2318004"/>
            <a:ext cx="1878330" cy="18783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3088" y="2383535"/>
            <a:ext cx="1691005" cy="1691005"/>
          </a:xfrm>
          <a:custGeom>
            <a:avLst/>
            <a:gdLst/>
            <a:ahLst/>
            <a:cxnLst/>
            <a:rect l="l" t="t" r="r" b="b"/>
            <a:pathLst>
              <a:path w="1691005" h="1691004">
                <a:moveTo>
                  <a:pt x="845439" y="0"/>
                </a:moveTo>
                <a:lnTo>
                  <a:pt x="776099" y="2802"/>
                </a:lnTo>
                <a:lnTo>
                  <a:pt x="708303" y="11063"/>
                </a:lnTo>
                <a:lnTo>
                  <a:pt x="642268" y="24567"/>
                </a:lnTo>
                <a:lnTo>
                  <a:pt x="578212" y="43095"/>
                </a:lnTo>
                <a:lnTo>
                  <a:pt x="516353" y="66430"/>
                </a:lnTo>
                <a:lnTo>
                  <a:pt x="456908" y="94355"/>
                </a:lnTo>
                <a:lnTo>
                  <a:pt x="400095" y="126652"/>
                </a:lnTo>
                <a:lnTo>
                  <a:pt x="346131" y="163104"/>
                </a:lnTo>
                <a:lnTo>
                  <a:pt x="295234" y="203493"/>
                </a:lnTo>
                <a:lnTo>
                  <a:pt x="247621" y="247602"/>
                </a:lnTo>
                <a:lnTo>
                  <a:pt x="203510" y="295213"/>
                </a:lnTo>
                <a:lnTo>
                  <a:pt x="163119" y="346109"/>
                </a:lnTo>
                <a:lnTo>
                  <a:pt x="126664" y="400073"/>
                </a:lnTo>
                <a:lnTo>
                  <a:pt x="94365" y="456886"/>
                </a:lnTo>
                <a:lnTo>
                  <a:pt x="66438" y="516332"/>
                </a:lnTo>
                <a:lnTo>
                  <a:pt x="43100" y="578193"/>
                </a:lnTo>
                <a:lnTo>
                  <a:pt x="24570" y="642252"/>
                </a:lnTo>
                <a:lnTo>
                  <a:pt x="11065" y="708290"/>
                </a:lnTo>
                <a:lnTo>
                  <a:pt x="2802" y="776092"/>
                </a:lnTo>
                <a:lnTo>
                  <a:pt x="0" y="845438"/>
                </a:lnTo>
                <a:lnTo>
                  <a:pt x="2802" y="914785"/>
                </a:lnTo>
                <a:lnTo>
                  <a:pt x="11065" y="982587"/>
                </a:lnTo>
                <a:lnTo>
                  <a:pt x="24570" y="1048625"/>
                </a:lnTo>
                <a:lnTo>
                  <a:pt x="43100" y="1112684"/>
                </a:lnTo>
                <a:lnTo>
                  <a:pt x="66438" y="1174545"/>
                </a:lnTo>
                <a:lnTo>
                  <a:pt x="94365" y="1233991"/>
                </a:lnTo>
                <a:lnTo>
                  <a:pt x="126664" y="1290804"/>
                </a:lnTo>
                <a:lnTo>
                  <a:pt x="163119" y="1344768"/>
                </a:lnTo>
                <a:lnTo>
                  <a:pt x="203510" y="1395664"/>
                </a:lnTo>
                <a:lnTo>
                  <a:pt x="247621" y="1443275"/>
                </a:lnTo>
                <a:lnTo>
                  <a:pt x="295234" y="1487384"/>
                </a:lnTo>
                <a:lnTo>
                  <a:pt x="346131" y="1527773"/>
                </a:lnTo>
                <a:lnTo>
                  <a:pt x="400095" y="1564225"/>
                </a:lnTo>
                <a:lnTo>
                  <a:pt x="456908" y="1596522"/>
                </a:lnTo>
                <a:lnTo>
                  <a:pt x="516353" y="1624447"/>
                </a:lnTo>
                <a:lnTo>
                  <a:pt x="578212" y="1647782"/>
                </a:lnTo>
                <a:lnTo>
                  <a:pt x="642268" y="1666310"/>
                </a:lnTo>
                <a:lnTo>
                  <a:pt x="708303" y="1679814"/>
                </a:lnTo>
                <a:lnTo>
                  <a:pt x="776099" y="1688075"/>
                </a:lnTo>
                <a:lnTo>
                  <a:pt x="845439" y="1690877"/>
                </a:lnTo>
                <a:lnTo>
                  <a:pt x="914785" y="1688075"/>
                </a:lnTo>
                <a:lnTo>
                  <a:pt x="982587" y="1679814"/>
                </a:lnTo>
                <a:lnTo>
                  <a:pt x="1048625" y="1666310"/>
                </a:lnTo>
                <a:lnTo>
                  <a:pt x="1112684" y="1647782"/>
                </a:lnTo>
                <a:lnTo>
                  <a:pt x="1174545" y="1624447"/>
                </a:lnTo>
                <a:lnTo>
                  <a:pt x="1233991" y="1596522"/>
                </a:lnTo>
                <a:lnTo>
                  <a:pt x="1290804" y="1564225"/>
                </a:lnTo>
                <a:lnTo>
                  <a:pt x="1344768" y="1527773"/>
                </a:lnTo>
                <a:lnTo>
                  <a:pt x="1395664" y="1487384"/>
                </a:lnTo>
                <a:lnTo>
                  <a:pt x="1443275" y="1443275"/>
                </a:lnTo>
                <a:lnTo>
                  <a:pt x="1487384" y="1395664"/>
                </a:lnTo>
                <a:lnTo>
                  <a:pt x="1527773" y="1344768"/>
                </a:lnTo>
                <a:lnTo>
                  <a:pt x="1564225" y="1290804"/>
                </a:lnTo>
                <a:lnTo>
                  <a:pt x="1596522" y="1233991"/>
                </a:lnTo>
                <a:lnTo>
                  <a:pt x="1624447" y="1174545"/>
                </a:lnTo>
                <a:lnTo>
                  <a:pt x="1647782" y="1112684"/>
                </a:lnTo>
                <a:lnTo>
                  <a:pt x="1666310" y="1048625"/>
                </a:lnTo>
                <a:lnTo>
                  <a:pt x="1679814" y="982587"/>
                </a:lnTo>
                <a:lnTo>
                  <a:pt x="1688075" y="914785"/>
                </a:lnTo>
                <a:lnTo>
                  <a:pt x="1690878" y="845438"/>
                </a:lnTo>
                <a:lnTo>
                  <a:pt x="1688075" y="776092"/>
                </a:lnTo>
                <a:lnTo>
                  <a:pt x="1679814" y="708290"/>
                </a:lnTo>
                <a:lnTo>
                  <a:pt x="1666310" y="642252"/>
                </a:lnTo>
                <a:lnTo>
                  <a:pt x="1647782" y="578193"/>
                </a:lnTo>
                <a:lnTo>
                  <a:pt x="1624447" y="516332"/>
                </a:lnTo>
                <a:lnTo>
                  <a:pt x="1596522" y="456886"/>
                </a:lnTo>
                <a:lnTo>
                  <a:pt x="1564225" y="400073"/>
                </a:lnTo>
                <a:lnTo>
                  <a:pt x="1527773" y="346109"/>
                </a:lnTo>
                <a:lnTo>
                  <a:pt x="1487384" y="295213"/>
                </a:lnTo>
                <a:lnTo>
                  <a:pt x="1443275" y="247602"/>
                </a:lnTo>
                <a:lnTo>
                  <a:pt x="1395664" y="203493"/>
                </a:lnTo>
                <a:lnTo>
                  <a:pt x="1344768" y="163104"/>
                </a:lnTo>
                <a:lnTo>
                  <a:pt x="1290804" y="126652"/>
                </a:lnTo>
                <a:lnTo>
                  <a:pt x="1233991" y="94355"/>
                </a:lnTo>
                <a:lnTo>
                  <a:pt x="1174545" y="66430"/>
                </a:lnTo>
                <a:lnTo>
                  <a:pt x="1112684" y="43095"/>
                </a:lnTo>
                <a:lnTo>
                  <a:pt x="1048625" y="24567"/>
                </a:lnTo>
                <a:lnTo>
                  <a:pt x="982587" y="11063"/>
                </a:lnTo>
                <a:lnTo>
                  <a:pt x="914785" y="2802"/>
                </a:lnTo>
                <a:lnTo>
                  <a:pt x="845439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0520" y="2402585"/>
            <a:ext cx="1636014" cy="16367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1093" y="2411729"/>
            <a:ext cx="1597152" cy="15963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858" y="2426970"/>
            <a:ext cx="1519428" cy="1491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7012" y="2468879"/>
            <a:ext cx="1350264" cy="12108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85288" y="2170938"/>
            <a:ext cx="3240024" cy="26113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5288" y="2170938"/>
            <a:ext cx="3240024" cy="26113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97123" y="2341626"/>
            <a:ext cx="2816352" cy="2269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37510" y="2462783"/>
            <a:ext cx="2816352" cy="22699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37332" y="2455164"/>
            <a:ext cx="2535555" cy="2044064"/>
          </a:xfrm>
          <a:custGeom>
            <a:avLst/>
            <a:gdLst/>
            <a:ahLst/>
            <a:cxnLst/>
            <a:rect l="l" t="t" r="r" b="b"/>
            <a:pathLst>
              <a:path w="2535554" h="2044064">
                <a:moveTo>
                  <a:pt x="1267587" y="0"/>
                </a:moveTo>
                <a:lnTo>
                  <a:pt x="1163631" y="3387"/>
                </a:lnTo>
                <a:lnTo>
                  <a:pt x="1061988" y="13373"/>
                </a:lnTo>
                <a:lnTo>
                  <a:pt x="962985" y="29695"/>
                </a:lnTo>
                <a:lnTo>
                  <a:pt x="866948" y="52090"/>
                </a:lnTo>
                <a:lnTo>
                  <a:pt x="774203" y="80295"/>
                </a:lnTo>
                <a:lnTo>
                  <a:pt x="685077" y="114048"/>
                </a:lnTo>
                <a:lnTo>
                  <a:pt x="599896" y="153085"/>
                </a:lnTo>
                <a:lnTo>
                  <a:pt x="518986" y="197144"/>
                </a:lnTo>
                <a:lnTo>
                  <a:pt x="442673" y="245962"/>
                </a:lnTo>
                <a:lnTo>
                  <a:pt x="371284" y="299275"/>
                </a:lnTo>
                <a:lnTo>
                  <a:pt x="305145" y="356821"/>
                </a:lnTo>
                <a:lnTo>
                  <a:pt x="244583" y="418337"/>
                </a:lnTo>
                <a:lnTo>
                  <a:pt x="189924" y="483561"/>
                </a:lnTo>
                <a:lnTo>
                  <a:pt x="141494" y="552229"/>
                </a:lnTo>
                <a:lnTo>
                  <a:pt x="99619" y="624077"/>
                </a:lnTo>
                <a:lnTo>
                  <a:pt x="64626" y="698845"/>
                </a:lnTo>
                <a:lnTo>
                  <a:pt x="36842" y="776268"/>
                </a:lnTo>
                <a:lnTo>
                  <a:pt x="16591" y="856084"/>
                </a:lnTo>
                <a:lnTo>
                  <a:pt x="4202" y="938029"/>
                </a:lnTo>
                <a:lnTo>
                  <a:pt x="0" y="1021841"/>
                </a:lnTo>
                <a:lnTo>
                  <a:pt x="4202" y="1105654"/>
                </a:lnTo>
                <a:lnTo>
                  <a:pt x="16591" y="1187599"/>
                </a:lnTo>
                <a:lnTo>
                  <a:pt x="36842" y="1267415"/>
                </a:lnTo>
                <a:lnTo>
                  <a:pt x="64626" y="1344838"/>
                </a:lnTo>
                <a:lnTo>
                  <a:pt x="99619" y="1419606"/>
                </a:lnTo>
                <a:lnTo>
                  <a:pt x="141494" y="1491454"/>
                </a:lnTo>
                <a:lnTo>
                  <a:pt x="189924" y="1560122"/>
                </a:lnTo>
                <a:lnTo>
                  <a:pt x="244583" y="1625345"/>
                </a:lnTo>
                <a:lnTo>
                  <a:pt x="305145" y="1686862"/>
                </a:lnTo>
                <a:lnTo>
                  <a:pt x="371284" y="1744408"/>
                </a:lnTo>
                <a:lnTo>
                  <a:pt x="442673" y="1797721"/>
                </a:lnTo>
                <a:lnTo>
                  <a:pt x="518986" y="1846539"/>
                </a:lnTo>
                <a:lnTo>
                  <a:pt x="599896" y="1890598"/>
                </a:lnTo>
                <a:lnTo>
                  <a:pt x="685077" y="1929635"/>
                </a:lnTo>
                <a:lnTo>
                  <a:pt x="774203" y="1963388"/>
                </a:lnTo>
                <a:lnTo>
                  <a:pt x="866948" y="1991593"/>
                </a:lnTo>
                <a:lnTo>
                  <a:pt x="962985" y="2013988"/>
                </a:lnTo>
                <a:lnTo>
                  <a:pt x="1061988" y="2030310"/>
                </a:lnTo>
                <a:lnTo>
                  <a:pt x="1163631" y="2040296"/>
                </a:lnTo>
                <a:lnTo>
                  <a:pt x="1267587" y="2043684"/>
                </a:lnTo>
                <a:lnTo>
                  <a:pt x="1371542" y="2040296"/>
                </a:lnTo>
                <a:lnTo>
                  <a:pt x="1473185" y="2030310"/>
                </a:lnTo>
                <a:lnTo>
                  <a:pt x="1572188" y="2013988"/>
                </a:lnTo>
                <a:lnTo>
                  <a:pt x="1668225" y="1991593"/>
                </a:lnTo>
                <a:lnTo>
                  <a:pt x="1760970" y="1963388"/>
                </a:lnTo>
                <a:lnTo>
                  <a:pt x="1850096" y="1929635"/>
                </a:lnTo>
                <a:lnTo>
                  <a:pt x="1935277" y="1890598"/>
                </a:lnTo>
                <a:lnTo>
                  <a:pt x="2016187" y="1846539"/>
                </a:lnTo>
                <a:lnTo>
                  <a:pt x="2092500" y="1797721"/>
                </a:lnTo>
                <a:lnTo>
                  <a:pt x="2163889" y="1744408"/>
                </a:lnTo>
                <a:lnTo>
                  <a:pt x="2230028" y="1686862"/>
                </a:lnTo>
                <a:lnTo>
                  <a:pt x="2290590" y="1625345"/>
                </a:lnTo>
                <a:lnTo>
                  <a:pt x="2345249" y="1560122"/>
                </a:lnTo>
                <a:lnTo>
                  <a:pt x="2393679" y="1491454"/>
                </a:lnTo>
                <a:lnTo>
                  <a:pt x="2435554" y="1419606"/>
                </a:lnTo>
                <a:lnTo>
                  <a:pt x="2470547" y="1344838"/>
                </a:lnTo>
                <a:lnTo>
                  <a:pt x="2498331" y="1267415"/>
                </a:lnTo>
                <a:lnTo>
                  <a:pt x="2518582" y="1187599"/>
                </a:lnTo>
                <a:lnTo>
                  <a:pt x="2530971" y="1105654"/>
                </a:lnTo>
                <a:lnTo>
                  <a:pt x="2535173" y="1021841"/>
                </a:lnTo>
                <a:lnTo>
                  <a:pt x="2530971" y="938029"/>
                </a:lnTo>
                <a:lnTo>
                  <a:pt x="2518582" y="856084"/>
                </a:lnTo>
                <a:lnTo>
                  <a:pt x="2498331" y="776268"/>
                </a:lnTo>
                <a:lnTo>
                  <a:pt x="2470547" y="698845"/>
                </a:lnTo>
                <a:lnTo>
                  <a:pt x="2435554" y="624077"/>
                </a:lnTo>
                <a:lnTo>
                  <a:pt x="2393679" y="552229"/>
                </a:lnTo>
                <a:lnTo>
                  <a:pt x="2345249" y="483561"/>
                </a:lnTo>
                <a:lnTo>
                  <a:pt x="2290590" y="418338"/>
                </a:lnTo>
                <a:lnTo>
                  <a:pt x="2230028" y="356821"/>
                </a:lnTo>
                <a:lnTo>
                  <a:pt x="2163889" y="299275"/>
                </a:lnTo>
                <a:lnTo>
                  <a:pt x="2092500" y="245962"/>
                </a:lnTo>
                <a:lnTo>
                  <a:pt x="2016187" y="197144"/>
                </a:lnTo>
                <a:lnTo>
                  <a:pt x="1935277" y="153085"/>
                </a:lnTo>
                <a:lnTo>
                  <a:pt x="1850096" y="114048"/>
                </a:lnTo>
                <a:lnTo>
                  <a:pt x="1760970" y="80295"/>
                </a:lnTo>
                <a:lnTo>
                  <a:pt x="1668225" y="52090"/>
                </a:lnTo>
                <a:lnTo>
                  <a:pt x="1572188" y="29695"/>
                </a:lnTo>
                <a:lnTo>
                  <a:pt x="1473185" y="13373"/>
                </a:lnTo>
                <a:lnTo>
                  <a:pt x="1371542" y="3387"/>
                </a:lnTo>
                <a:lnTo>
                  <a:pt x="1267587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77717" y="2478023"/>
            <a:ext cx="2454402" cy="19781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08960" y="2489454"/>
            <a:ext cx="2395728" cy="19293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34867" y="2508504"/>
            <a:ext cx="2277618" cy="18028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68217" y="2558795"/>
            <a:ext cx="2024634" cy="146303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62928" y="2177033"/>
            <a:ext cx="2160270" cy="21602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62928" y="2177033"/>
            <a:ext cx="2160270" cy="21602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3897" y="2318004"/>
            <a:ext cx="1878329" cy="187833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05421" y="2321814"/>
            <a:ext cx="1878329" cy="187756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05243" y="2411729"/>
            <a:ext cx="1691005" cy="1691005"/>
          </a:xfrm>
          <a:custGeom>
            <a:avLst/>
            <a:gdLst/>
            <a:ahLst/>
            <a:cxnLst/>
            <a:rect l="l" t="t" r="r" b="b"/>
            <a:pathLst>
              <a:path w="1691004" h="1691004">
                <a:moveTo>
                  <a:pt x="845438" y="0"/>
                </a:moveTo>
                <a:lnTo>
                  <a:pt x="776092" y="2802"/>
                </a:lnTo>
                <a:lnTo>
                  <a:pt x="708290" y="11063"/>
                </a:lnTo>
                <a:lnTo>
                  <a:pt x="642252" y="24567"/>
                </a:lnTo>
                <a:lnTo>
                  <a:pt x="578193" y="43095"/>
                </a:lnTo>
                <a:lnTo>
                  <a:pt x="516332" y="66430"/>
                </a:lnTo>
                <a:lnTo>
                  <a:pt x="456886" y="94355"/>
                </a:lnTo>
                <a:lnTo>
                  <a:pt x="400073" y="126652"/>
                </a:lnTo>
                <a:lnTo>
                  <a:pt x="346109" y="163104"/>
                </a:lnTo>
                <a:lnTo>
                  <a:pt x="295213" y="203493"/>
                </a:lnTo>
                <a:lnTo>
                  <a:pt x="247602" y="247602"/>
                </a:lnTo>
                <a:lnTo>
                  <a:pt x="203493" y="295213"/>
                </a:lnTo>
                <a:lnTo>
                  <a:pt x="163104" y="346109"/>
                </a:lnTo>
                <a:lnTo>
                  <a:pt x="126652" y="400073"/>
                </a:lnTo>
                <a:lnTo>
                  <a:pt x="94355" y="456886"/>
                </a:lnTo>
                <a:lnTo>
                  <a:pt x="66430" y="516332"/>
                </a:lnTo>
                <a:lnTo>
                  <a:pt x="43095" y="578193"/>
                </a:lnTo>
                <a:lnTo>
                  <a:pt x="24567" y="642252"/>
                </a:lnTo>
                <a:lnTo>
                  <a:pt x="11063" y="708290"/>
                </a:lnTo>
                <a:lnTo>
                  <a:pt x="2802" y="776092"/>
                </a:lnTo>
                <a:lnTo>
                  <a:pt x="0" y="845439"/>
                </a:lnTo>
                <a:lnTo>
                  <a:pt x="2802" y="914785"/>
                </a:lnTo>
                <a:lnTo>
                  <a:pt x="11063" y="982587"/>
                </a:lnTo>
                <a:lnTo>
                  <a:pt x="24567" y="1048625"/>
                </a:lnTo>
                <a:lnTo>
                  <a:pt x="43095" y="1112684"/>
                </a:lnTo>
                <a:lnTo>
                  <a:pt x="66430" y="1174545"/>
                </a:lnTo>
                <a:lnTo>
                  <a:pt x="94355" y="1233991"/>
                </a:lnTo>
                <a:lnTo>
                  <a:pt x="126652" y="1290804"/>
                </a:lnTo>
                <a:lnTo>
                  <a:pt x="163104" y="1344768"/>
                </a:lnTo>
                <a:lnTo>
                  <a:pt x="203493" y="1395664"/>
                </a:lnTo>
                <a:lnTo>
                  <a:pt x="247602" y="1443275"/>
                </a:lnTo>
                <a:lnTo>
                  <a:pt x="295213" y="1487384"/>
                </a:lnTo>
                <a:lnTo>
                  <a:pt x="346109" y="1527773"/>
                </a:lnTo>
                <a:lnTo>
                  <a:pt x="400073" y="1564225"/>
                </a:lnTo>
                <a:lnTo>
                  <a:pt x="456886" y="1596522"/>
                </a:lnTo>
                <a:lnTo>
                  <a:pt x="516332" y="1624447"/>
                </a:lnTo>
                <a:lnTo>
                  <a:pt x="578193" y="1647782"/>
                </a:lnTo>
                <a:lnTo>
                  <a:pt x="642252" y="1666310"/>
                </a:lnTo>
                <a:lnTo>
                  <a:pt x="708290" y="1679814"/>
                </a:lnTo>
                <a:lnTo>
                  <a:pt x="776092" y="1688075"/>
                </a:lnTo>
                <a:lnTo>
                  <a:pt x="845438" y="1690878"/>
                </a:lnTo>
                <a:lnTo>
                  <a:pt x="914785" y="1688075"/>
                </a:lnTo>
                <a:lnTo>
                  <a:pt x="982587" y="1679814"/>
                </a:lnTo>
                <a:lnTo>
                  <a:pt x="1048625" y="1666310"/>
                </a:lnTo>
                <a:lnTo>
                  <a:pt x="1112684" y="1647782"/>
                </a:lnTo>
                <a:lnTo>
                  <a:pt x="1174545" y="1624447"/>
                </a:lnTo>
                <a:lnTo>
                  <a:pt x="1233991" y="1596522"/>
                </a:lnTo>
                <a:lnTo>
                  <a:pt x="1290804" y="1564225"/>
                </a:lnTo>
                <a:lnTo>
                  <a:pt x="1344768" y="1527773"/>
                </a:lnTo>
                <a:lnTo>
                  <a:pt x="1395664" y="1487384"/>
                </a:lnTo>
                <a:lnTo>
                  <a:pt x="1443275" y="1443275"/>
                </a:lnTo>
                <a:lnTo>
                  <a:pt x="1487384" y="1395664"/>
                </a:lnTo>
                <a:lnTo>
                  <a:pt x="1527773" y="1344768"/>
                </a:lnTo>
                <a:lnTo>
                  <a:pt x="1564225" y="1290804"/>
                </a:lnTo>
                <a:lnTo>
                  <a:pt x="1596522" y="1233991"/>
                </a:lnTo>
                <a:lnTo>
                  <a:pt x="1624447" y="1174545"/>
                </a:lnTo>
                <a:lnTo>
                  <a:pt x="1647782" y="1112684"/>
                </a:lnTo>
                <a:lnTo>
                  <a:pt x="1666310" y="1048625"/>
                </a:lnTo>
                <a:lnTo>
                  <a:pt x="1679814" y="982587"/>
                </a:lnTo>
                <a:lnTo>
                  <a:pt x="1688075" y="914785"/>
                </a:lnTo>
                <a:lnTo>
                  <a:pt x="1690877" y="845439"/>
                </a:lnTo>
                <a:lnTo>
                  <a:pt x="1688075" y="776092"/>
                </a:lnTo>
                <a:lnTo>
                  <a:pt x="1679814" y="708290"/>
                </a:lnTo>
                <a:lnTo>
                  <a:pt x="1666310" y="642252"/>
                </a:lnTo>
                <a:lnTo>
                  <a:pt x="1647782" y="578193"/>
                </a:lnTo>
                <a:lnTo>
                  <a:pt x="1624447" y="516332"/>
                </a:lnTo>
                <a:lnTo>
                  <a:pt x="1596522" y="456886"/>
                </a:lnTo>
                <a:lnTo>
                  <a:pt x="1564225" y="400073"/>
                </a:lnTo>
                <a:lnTo>
                  <a:pt x="1527773" y="346109"/>
                </a:lnTo>
                <a:lnTo>
                  <a:pt x="1487384" y="295213"/>
                </a:lnTo>
                <a:lnTo>
                  <a:pt x="1443275" y="247602"/>
                </a:lnTo>
                <a:lnTo>
                  <a:pt x="1395664" y="203493"/>
                </a:lnTo>
                <a:lnTo>
                  <a:pt x="1344768" y="163104"/>
                </a:lnTo>
                <a:lnTo>
                  <a:pt x="1290804" y="126652"/>
                </a:lnTo>
                <a:lnTo>
                  <a:pt x="1233991" y="94355"/>
                </a:lnTo>
                <a:lnTo>
                  <a:pt x="1174545" y="66430"/>
                </a:lnTo>
                <a:lnTo>
                  <a:pt x="1112684" y="43095"/>
                </a:lnTo>
                <a:lnTo>
                  <a:pt x="1048625" y="24567"/>
                </a:lnTo>
                <a:lnTo>
                  <a:pt x="982587" y="11063"/>
                </a:lnTo>
                <a:lnTo>
                  <a:pt x="914785" y="2802"/>
                </a:lnTo>
                <a:lnTo>
                  <a:pt x="845438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35723" y="2430779"/>
            <a:ext cx="1636776" cy="16367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56297" y="2439923"/>
            <a:ext cx="1597913" cy="159638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73823" y="2455926"/>
            <a:ext cx="1518666" cy="149123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62216" y="2497835"/>
            <a:ext cx="1351026" cy="12108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58896" y="2775966"/>
            <a:ext cx="2298192" cy="67665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80232" y="3141726"/>
            <a:ext cx="2254758" cy="67665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54373" y="3507485"/>
            <a:ext cx="1405889" cy="67665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482086" y="2905250"/>
            <a:ext cx="1819910" cy="1109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sz="2400" b="1" dirty="0">
                <a:solidFill>
                  <a:srgbClr val="001F5F"/>
                </a:solidFill>
                <a:latin typeface="Bookman Old Style"/>
                <a:cs typeface="Bookman Old Style"/>
              </a:rPr>
              <a:t>Методичні предметні тижні</a:t>
            </a:r>
            <a:endParaRPr sz="2400" dirty="0">
              <a:latin typeface="Bookman Old Style"/>
              <a:cs typeface="Bookman Old Style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36130" y="2905505"/>
            <a:ext cx="1456181" cy="56692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240523" y="3210305"/>
            <a:ext cx="1160526" cy="56692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7282433" y="2978658"/>
            <a:ext cx="1056005" cy="62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839" marR="6350" indent="-104775">
              <a:lnSpc>
                <a:spcPct val="100000"/>
              </a:lnSpc>
            </a:pP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Бінарні ур</a:t>
            </a:r>
            <a:r>
              <a:rPr sz="2000" b="1" spc="-25" dirty="0">
                <a:solidFill>
                  <a:srgbClr val="C00000"/>
                </a:solidFill>
                <a:latin typeface="Bookman Old Style"/>
                <a:cs typeface="Bookman Old Style"/>
              </a:rPr>
              <a:t>о</a:t>
            </a: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ки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75260" y="2783585"/>
            <a:ext cx="2054352" cy="56692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77595" y="3088385"/>
            <a:ext cx="1160526" cy="56692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21056" y="2856484"/>
            <a:ext cx="1652905" cy="62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4655" marR="6350" indent="-402590">
              <a:lnSpc>
                <a:spcPct val="100000"/>
              </a:lnSpc>
            </a:pP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Інтегро</a:t>
            </a:r>
            <a:r>
              <a:rPr sz="2000" b="1" spc="-25" dirty="0">
                <a:solidFill>
                  <a:srgbClr val="C00000"/>
                </a:solidFill>
                <a:latin typeface="Bookman Old Style"/>
                <a:cs typeface="Bookman Old Style"/>
              </a:rPr>
              <a:t>в</a:t>
            </a: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ані ур</a:t>
            </a:r>
            <a:r>
              <a:rPr sz="2000" b="1" spc="-25" dirty="0">
                <a:solidFill>
                  <a:srgbClr val="C00000"/>
                </a:solidFill>
                <a:latin typeface="Bookman Old Style"/>
                <a:cs typeface="Bookman Old Style"/>
              </a:rPr>
              <a:t>о</a:t>
            </a: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ки</a:t>
            </a:r>
            <a:endParaRPr sz="2000">
              <a:latin typeface="Bookman Old Style"/>
              <a:cs typeface="Bookman Old Style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230373" y="3204972"/>
            <a:ext cx="505459" cy="577215"/>
          </a:xfrm>
          <a:custGeom>
            <a:avLst/>
            <a:gdLst/>
            <a:ahLst/>
            <a:cxnLst/>
            <a:rect l="l" t="t" r="r" b="b"/>
            <a:pathLst>
              <a:path w="505460" h="577214">
                <a:moveTo>
                  <a:pt x="505206" y="0"/>
                </a:moveTo>
                <a:lnTo>
                  <a:pt x="265302" y="0"/>
                </a:lnTo>
                <a:lnTo>
                  <a:pt x="0" y="288416"/>
                </a:lnTo>
                <a:lnTo>
                  <a:pt x="265302" y="576833"/>
                </a:lnTo>
                <a:lnTo>
                  <a:pt x="505206" y="576833"/>
                </a:lnTo>
                <a:lnTo>
                  <a:pt x="239902" y="288416"/>
                </a:lnTo>
                <a:lnTo>
                  <a:pt x="505206" y="0"/>
                </a:lnTo>
                <a:close/>
              </a:path>
            </a:pathLst>
          </a:custGeom>
          <a:solidFill>
            <a:srgbClr val="FF3399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041135" y="3133344"/>
            <a:ext cx="505459" cy="576580"/>
          </a:xfrm>
          <a:custGeom>
            <a:avLst/>
            <a:gdLst/>
            <a:ahLst/>
            <a:cxnLst/>
            <a:rect l="l" t="t" r="r" b="b"/>
            <a:pathLst>
              <a:path w="505459" h="576579">
                <a:moveTo>
                  <a:pt x="239902" y="0"/>
                </a:moveTo>
                <a:lnTo>
                  <a:pt x="0" y="0"/>
                </a:lnTo>
                <a:lnTo>
                  <a:pt x="265302" y="288035"/>
                </a:lnTo>
                <a:lnTo>
                  <a:pt x="0" y="576071"/>
                </a:lnTo>
                <a:lnTo>
                  <a:pt x="239902" y="576071"/>
                </a:lnTo>
                <a:lnTo>
                  <a:pt x="505206" y="288035"/>
                </a:lnTo>
                <a:lnTo>
                  <a:pt x="239902" y="0"/>
                </a:lnTo>
                <a:close/>
              </a:path>
            </a:pathLst>
          </a:custGeom>
          <a:solidFill>
            <a:srgbClr val="0099CC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581400" y="1550669"/>
            <a:ext cx="1460753" cy="122986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81400" y="1550669"/>
            <a:ext cx="1461135" cy="1229995"/>
          </a:xfrm>
          <a:custGeom>
            <a:avLst/>
            <a:gdLst/>
            <a:ahLst/>
            <a:cxnLst/>
            <a:rect l="l" t="t" r="r" b="b"/>
            <a:pathLst>
              <a:path w="1461135" h="1229995">
                <a:moveTo>
                  <a:pt x="730376" y="0"/>
                </a:moveTo>
                <a:lnTo>
                  <a:pt x="670477" y="2038"/>
                </a:lnTo>
                <a:lnTo>
                  <a:pt x="611911" y="8049"/>
                </a:lnTo>
                <a:lnTo>
                  <a:pt x="554866" y="17872"/>
                </a:lnTo>
                <a:lnTo>
                  <a:pt x="499530" y="31351"/>
                </a:lnTo>
                <a:lnTo>
                  <a:pt x="446091" y="48327"/>
                </a:lnTo>
                <a:lnTo>
                  <a:pt x="394737" y="68641"/>
                </a:lnTo>
                <a:lnTo>
                  <a:pt x="345656" y="92136"/>
                </a:lnTo>
                <a:lnTo>
                  <a:pt x="299036" y="118652"/>
                </a:lnTo>
                <a:lnTo>
                  <a:pt x="255065" y="148032"/>
                </a:lnTo>
                <a:lnTo>
                  <a:pt x="213931" y="180117"/>
                </a:lnTo>
                <a:lnTo>
                  <a:pt x="175822" y="214749"/>
                </a:lnTo>
                <a:lnTo>
                  <a:pt x="140927" y="251770"/>
                </a:lnTo>
                <a:lnTo>
                  <a:pt x="109433" y="291022"/>
                </a:lnTo>
                <a:lnTo>
                  <a:pt x="81527" y="332345"/>
                </a:lnTo>
                <a:lnTo>
                  <a:pt x="57400" y="375582"/>
                </a:lnTo>
                <a:lnTo>
                  <a:pt x="37237" y="420575"/>
                </a:lnTo>
                <a:lnTo>
                  <a:pt x="21228" y="467164"/>
                </a:lnTo>
                <a:lnTo>
                  <a:pt x="9560" y="515193"/>
                </a:lnTo>
                <a:lnTo>
                  <a:pt x="2421" y="564502"/>
                </a:lnTo>
                <a:lnTo>
                  <a:pt x="0" y="614933"/>
                </a:lnTo>
                <a:lnTo>
                  <a:pt x="2421" y="665365"/>
                </a:lnTo>
                <a:lnTo>
                  <a:pt x="9560" y="714674"/>
                </a:lnTo>
                <a:lnTo>
                  <a:pt x="21228" y="762703"/>
                </a:lnTo>
                <a:lnTo>
                  <a:pt x="37237" y="809292"/>
                </a:lnTo>
                <a:lnTo>
                  <a:pt x="57400" y="854285"/>
                </a:lnTo>
                <a:lnTo>
                  <a:pt x="81527" y="897522"/>
                </a:lnTo>
                <a:lnTo>
                  <a:pt x="109433" y="938845"/>
                </a:lnTo>
                <a:lnTo>
                  <a:pt x="140927" y="978097"/>
                </a:lnTo>
                <a:lnTo>
                  <a:pt x="175822" y="1015118"/>
                </a:lnTo>
                <a:lnTo>
                  <a:pt x="213931" y="1049750"/>
                </a:lnTo>
                <a:lnTo>
                  <a:pt x="255065" y="1081835"/>
                </a:lnTo>
                <a:lnTo>
                  <a:pt x="299036" y="1111215"/>
                </a:lnTo>
                <a:lnTo>
                  <a:pt x="345656" y="1137731"/>
                </a:lnTo>
                <a:lnTo>
                  <a:pt x="394737" y="1161226"/>
                </a:lnTo>
                <a:lnTo>
                  <a:pt x="446091" y="1181540"/>
                </a:lnTo>
                <a:lnTo>
                  <a:pt x="499530" y="1198516"/>
                </a:lnTo>
                <a:lnTo>
                  <a:pt x="554866" y="1211995"/>
                </a:lnTo>
                <a:lnTo>
                  <a:pt x="611911" y="1221818"/>
                </a:lnTo>
                <a:lnTo>
                  <a:pt x="670477" y="1227829"/>
                </a:lnTo>
                <a:lnTo>
                  <a:pt x="730376" y="1229867"/>
                </a:lnTo>
                <a:lnTo>
                  <a:pt x="790276" y="1227829"/>
                </a:lnTo>
                <a:lnTo>
                  <a:pt x="848842" y="1221818"/>
                </a:lnTo>
                <a:lnTo>
                  <a:pt x="905887" y="1211995"/>
                </a:lnTo>
                <a:lnTo>
                  <a:pt x="961223" y="1198516"/>
                </a:lnTo>
                <a:lnTo>
                  <a:pt x="1014662" y="1181540"/>
                </a:lnTo>
                <a:lnTo>
                  <a:pt x="1066016" y="1161226"/>
                </a:lnTo>
                <a:lnTo>
                  <a:pt x="1115097" y="1137731"/>
                </a:lnTo>
                <a:lnTo>
                  <a:pt x="1161717" y="1111215"/>
                </a:lnTo>
                <a:lnTo>
                  <a:pt x="1205688" y="1081835"/>
                </a:lnTo>
                <a:lnTo>
                  <a:pt x="1246822" y="1049750"/>
                </a:lnTo>
                <a:lnTo>
                  <a:pt x="1284931" y="1015118"/>
                </a:lnTo>
                <a:lnTo>
                  <a:pt x="1319826" y="978097"/>
                </a:lnTo>
                <a:lnTo>
                  <a:pt x="1351320" y="938845"/>
                </a:lnTo>
                <a:lnTo>
                  <a:pt x="1379226" y="897522"/>
                </a:lnTo>
                <a:lnTo>
                  <a:pt x="1403353" y="854285"/>
                </a:lnTo>
                <a:lnTo>
                  <a:pt x="1423516" y="809292"/>
                </a:lnTo>
                <a:lnTo>
                  <a:pt x="1439525" y="762703"/>
                </a:lnTo>
                <a:lnTo>
                  <a:pt x="1451193" y="714674"/>
                </a:lnTo>
                <a:lnTo>
                  <a:pt x="1458332" y="665365"/>
                </a:lnTo>
                <a:lnTo>
                  <a:pt x="1460753" y="614933"/>
                </a:lnTo>
                <a:lnTo>
                  <a:pt x="1458332" y="564502"/>
                </a:lnTo>
                <a:lnTo>
                  <a:pt x="1451193" y="515193"/>
                </a:lnTo>
                <a:lnTo>
                  <a:pt x="1439525" y="467164"/>
                </a:lnTo>
                <a:lnTo>
                  <a:pt x="1423516" y="420575"/>
                </a:lnTo>
                <a:lnTo>
                  <a:pt x="1403353" y="375582"/>
                </a:lnTo>
                <a:lnTo>
                  <a:pt x="1379226" y="332345"/>
                </a:lnTo>
                <a:lnTo>
                  <a:pt x="1351320" y="291022"/>
                </a:lnTo>
                <a:lnTo>
                  <a:pt x="1319826" y="251770"/>
                </a:lnTo>
                <a:lnTo>
                  <a:pt x="1284931" y="214749"/>
                </a:lnTo>
                <a:lnTo>
                  <a:pt x="1246822" y="180117"/>
                </a:lnTo>
                <a:lnTo>
                  <a:pt x="1205688" y="148032"/>
                </a:lnTo>
                <a:lnTo>
                  <a:pt x="1161717" y="118652"/>
                </a:lnTo>
                <a:lnTo>
                  <a:pt x="1115097" y="92136"/>
                </a:lnTo>
                <a:lnTo>
                  <a:pt x="1066016" y="68641"/>
                </a:lnTo>
                <a:lnTo>
                  <a:pt x="1014662" y="48327"/>
                </a:lnTo>
                <a:lnTo>
                  <a:pt x="961223" y="31351"/>
                </a:lnTo>
                <a:lnTo>
                  <a:pt x="905887" y="17872"/>
                </a:lnTo>
                <a:lnTo>
                  <a:pt x="848842" y="8049"/>
                </a:lnTo>
                <a:lnTo>
                  <a:pt x="790276" y="2038"/>
                </a:lnTo>
                <a:lnTo>
                  <a:pt x="730376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76650" y="1631442"/>
            <a:ext cx="1269491" cy="106908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678173" y="1632966"/>
            <a:ext cx="1269491" cy="106908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45991" y="1684782"/>
            <a:ext cx="1142365" cy="962660"/>
          </a:xfrm>
          <a:custGeom>
            <a:avLst/>
            <a:gdLst/>
            <a:ahLst/>
            <a:cxnLst/>
            <a:rect l="l" t="t" r="r" b="b"/>
            <a:pathLst>
              <a:path w="1142364" h="962660">
                <a:moveTo>
                  <a:pt x="571119" y="0"/>
                </a:moveTo>
                <a:lnTo>
                  <a:pt x="524271" y="1594"/>
                </a:lnTo>
                <a:lnTo>
                  <a:pt x="478468" y="6296"/>
                </a:lnTo>
                <a:lnTo>
                  <a:pt x="433856" y="13982"/>
                </a:lnTo>
                <a:lnTo>
                  <a:pt x="390582" y="24527"/>
                </a:lnTo>
                <a:lnTo>
                  <a:pt x="348793" y="37808"/>
                </a:lnTo>
                <a:lnTo>
                  <a:pt x="308635" y="53701"/>
                </a:lnTo>
                <a:lnTo>
                  <a:pt x="270256" y="72083"/>
                </a:lnTo>
                <a:lnTo>
                  <a:pt x="233802" y="92829"/>
                </a:lnTo>
                <a:lnTo>
                  <a:pt x="199421" y="115817"/>
                </a:lnTo>
                <a:lnTo>
                  <a:pt x="167258" y="140922"/>
                </a:lnTo>
                <a:lnTo>
                  <a:pt x="137462" y="168020"/>
                </a:lnTo>
                <a:lnTo>
                  <a:pt x="110179" y="196989"/>
                </a:lnTo>
                <a:lnTo>
                  <a:pt x="85555" y="227703"/>
                </a:lnTo>
                <a:lnTo>
                  <a:pt x="63738" y="260040"/>
                </a:lnTo>
                <a:lnTo>
                  <a:pt x="44874" y="293876"/>
                </a:lnTo>
                <a:lnTo>
                  <a:pt x="29111" y="329086"/>
                </a:lnTo>
                <a:lnTo>
                  <a:pt x="16595" y="365548"/>
                </a:lnTo>
                <a:lnTo>
                  <a:pt x="7473" y="403137"/>
                </a:lnTo>
                <a:lnTo>
                  <a:pt x="1892" y="441730"/>
                </a:lnTo>
                <a:lnTo>
                  <a:pt x="0" y="481202"/>
                </a:lnTo>
                <a:lnTo>
                  <a:pt x="1892" y="520675"/>
                </a:lnTo>
                <a:lnTo>
                  <a:pt x="7473" y="559268"/>
                </a:lnTo>
                <a:lnTo>
                  <a:pt x="16595" y="596857"/>
                </a:lnTo>
                <a:lnTo>
                  <a:pt x="29111" y="633319"/>
                </a:lnTo>
                <a:lnTo>
                  <a:pt x="44874" y="668529"/>
                </a:lnTo>
                <a:lnTo>
                  <a:pt x="63738" y="702365"/>
                </a:lnTo>
                <a:lnTo>
                  <a:pt x="85555" y="734702"/>
                </a:lnTo>
                <a:lnTo>
                  <a:pt x="110179" y="765416"/>
                </a:lnTo>
                <a:lnTo>
                  <a:pt x="137462" y="794385"/>
                </a:lnTo>
                <a:lnTo>
                  <a:pt x="167259" y="821483"/>
                </a:lnTo>
                <a:lnTo>
                  <a:pt x="199421" y="846588"/>
                </a:lnTo>
                <a:lnTo>
                  <a:pt x="233802" y="869576"/>
                </a:lnTo>
                <a:lnTo>
                  <a:pt x="270256" y="890322"/>
                </a:lnTo>
                <a:lnTo>
                  <a:pt x="308635" y="908704"/>
                </a:lnTo>
                <a:lnTo>
                  <a:pt x="348793" y="924597"/>
                </a:lnTo>
                <a:lnTo>
                  <a:pt x="390582" y="937878"/>
                </a:lnTo>
                <a:lnTo>
                  <a:pt x="433856" y="948423"/>
                </a:lnTo>
                <a:lnTo>
                  <a:pt x="478468" y="956109"/>
                </a:lnTo>
                <a:lnTo>
                  <a:pt x="524271" y="960811"/>
                </a:lnTo>
                <a:lnTo>
                  <a:pt x="571119" y="962405"/>
                </a:lnTo>
                <a:lnTo>
                  <a:pt x="617966" y="960811"/>
                </a:lnTo>
                <a:lnTo>
                  <a:pt x="663769" y="956109"/>
                </a:lnTo>
                <a:lnTo>
                  <a:pt x="708381" y="948423"/>
                </a:lnTo>
                <a:lnTo>
                  <a:pt x="751655" y="937878"/>
                </a:lnTo>
                <a:lnTo>
                  <a:pt x="793444" y="924597"/>
                </a:lnTo>
                <a:lnTo>
                  <a:pt x="833602" y="908704"/>
                </a:lnTo>
                <a:lnTo>
                  <a:pt x="871981" y="890322"/>
                </a:lnTo>
                <a:lnTo>
                  <a:pt x="908435" y="869576"/>
                </a:lnTo>
                <a:lnTo>
                  <a:pt x="942816" y="846588"/>
                </a:lnTo>
                <a:lnTo>
                  <a:pt x="974978" y="821483"/>
                </a:lnTo>
                <a:lnTo>
                  <a:pt x="1004775" y="794385"/>
                </a:lnTo>
                <a:lnTo>
                  <a:pt x="1032058" y="765416"/>
                </a:lnTo>
                <a:lnTo>
                  <a:pt x="1056682" y="734702"/>
                </a:lnTo>
                <a:lnTo>
                  <a:pt x="1078499" y="702365"/>
                </a:lnTo>
                <a:lnTo>
                  <a:pt x="1097363" y="668529"/>
                </a:lnTo>
                <a:lnTo>
                  <a:pt x="1113126" y="633319"/>
                </a:lnTo>
                <a:lnTo>
                  <a:pt x="1125642" y="596857"/>
                </a:lnTo>
                <a:lnTo>
                  <a:pt x="1134764" y="559268"/>
                </a:lnTo>
                <a:lnTo>
                  <a:pt x="1140345" y="520675"/>
                </a:lnTo>
                <a:lnTo>
                  <a:pt x="1142238" y="481202"/>
                </a:lnTo>
                <a:lnTo>
                  <a:pt x="1140345" y="441730"/>
                </a:lnTo>
                <a:lnTo>
                  <a:pt x="1134764" y="403137"/>
                </a:lnTo>
                <a:lnTo>
                  <a:pt x="1125642" y="365548"/>
                </a:lnTo>
                <a:lnTo>
                  <a:pt x="1113126" y="329086"/>
                </a:lnTo>
                <a:lnTo>
                  <a:pt x="1097363" y="293876"/>
                </a:lnTo>
                <a:lnTo>
                  <a:pt x="1078499" y="260040"/>
                </a:lnTo>
                <a:lnTo>
                  <a:pt x="1056682" y="227703"/>
                </a:lnTo>
                <a:lnTo>
                  <a:pt x="1032058" y="196989"/>
                </a:lnTo>
                <a:lnTo>
                  <a:pt x="1004775" y="168020"/>
                </a:lnTo>
                <a:lnTo>
                  <a:pt x="974978" y="140922"/>
                </a:lnTo>
                <a:lnTo>
                  <a:pt x="942816" y="115817"/>
                </a:lnTo>
                <a:lnTo>
                  <a:pt x="908435" y="92829"/>
                </a:lnTo>
                <a:lnTo>
                  <a:pt x="871981" y="72083"/>
                </a:lnTo>
                <a:lnTo>
                  <a:pt x="833602" y="53701"/>
                </a:lnTo>
                <a:lnTo>
                  <a:pt x="793444" y="37808"/>
                </a:lnTo>
                <a:lnTo>
                  <a:pt x="751655" y="24527"/>
                </a:lnTo>
                <a:lnTo>
                  <a:pt x="708381" y="13982"/>
                </a:lnTo>
                <a:lnTo>
                  <a:pt x="663769" y="6296"/>
                </a:lnTo>
                <a:lnTo>
                  <a:pt x="617966" y="1594"/>
                </a:lnTo>
                <a:lnTo>
                  <a:pt x="571119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765803" y="1695450"/>
            <a:ext cx="1106424" cy="93192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780282" y="1700783"/>
            <a:ext cx="1080135" cy="908685"/>
          </a:xfrm>
          <a:custGeom>
            <a:avLst/>
            <a:gdLst/>
            <a:ahLst/>
            <a:cxnLst/>
            <a:rect l="l" t="t" r="r" b="b"/>
            <a:pathLst>
              <a:path w="1080135" h="908685">
                <a:moveTo>
                  <a:pt x="539876" y="0"/>
                </a:moveTo>
                <a:lnTo>
                  <a:pt x="495594" y="1505"/>
                </a:lnTo>
                <a:lnTo>
                  <a:pt x="452298" y="5943"/>
                </a:lnTo>
                <a:lnTo>
                  <a:pt x="410128" y="13198"/>
                </a:lnTo>
                <a:lnTo>
                  <a:pt x="369222" y="23152"/>
                </a:lnTo>
                <a:lnTo>
                  <a:pt x="329719" y="35688"/>
                </a:lnTo>
                <a:lnTo>
                  <a:pt x="291759" y="50690"/>
                </a:lnTo>
                <a:lnTo>
                  <a:pt x="255479" y="68041"/>
                </a:lnTo>
                <a:lnTo>
                  <a:pt x="221019" y="87623"/>
                </a:lnTo>
                <a:lnTo>
                  <a:pt x="188518" y="109321"/>
                </a:lnTo>
                <a:lnTo>
                  <a:pt x="158114" y="133016"/>
                </a:lnTo>
                <a:lnTo>
                  <a:pt x="104156" y="185934"/>
                </a:lnTo>
                <a:lnTo>
                  <a:pt x="60254" y="245441"/>
                </a:lnTo>
                <a:lnTo>
                  <a:pt x="27520" y="310603"/>
                </a:lnTo>
                <a:lnTo>
                  <a:pt x="7065" y="380485"/>
                </a:lnTo>
                <a:lnTo>
                  <a:pt x="0" y="454151"/>
                </a:lnTo>
                <a:lnTo>
                  <a:pt x="1789" y="491400"/>
                </a:lnTo>
                <a:lnTo>
                  <a:pt x="15688" y="563291"/>
                </a:lnTo>
                <a:lnTo>
                  <a:pt x="42421" y="630930"/>
                </a:lnTo>
                <a:lnTo>
                  <a:pt x="80878" y="693381"/>
                </a:lnTo>
                <a:lnTo>
                  <a:pt x="129947" y="749710"/>
                </a:lnTo>
                <a:lnTo>
                  <a:pt x="188518" y="798982"/>
                </a:lnTo>
                <a:lnTo>
                  <a:pt x="221019" y="820680"/>
                </a:lnTo>
                <a:lnTo>
                  <a:pt x="255479" y="840262"/>
                </a:lnTo>
                <a:lnTo>
                  <a:pt x="291759" y="857613"/>
                </a:lnTo>
                <a:lnTo>
                  <a:pt x="329719" y="872615"/>
                </a:lnTo>
                <a:lnTo>
                  <a:pt x="369222" y="885151"/>
                </a:lnTo>
                <a:lnTo>
                  <a:pt x="410128" y="895105"/>
                </a:lnTo>
                <a:lnTo>
                  <a:pt x="452298" y="902360"/>
                </a:lnTo>
                <a:lnTo>
                  <a:pt x="495594" y="906798"/>
                </a:lnTo>
                <a:lnTo>
                  <a:pt x="539876" y="908303"/>
                </a:lnTo>
                <a:lnTo>
                  <a:pt x="584159" y="906798"/>
                </a:lnTo>
                <a:lnTo>
                  <a:pt x="627455" y="902360"/>
                </a:lnTo>
                <a:lnTo>
                  <a:pt x="669625" y="895105"/>
                </a:lnTo>
                <a:lnTo>
                  <a:pt x="710531" y="885151"/>
                </a:lnTo>
                <a:lnTo>
                  <a:pt x="750034" y="872615"/>
                </a:lnTo>
                <a:lnTo>
                  <a:pt x="787994" y="857613"/>
                </a:lnTo>
                <a:lnTo>
                  <a:pt x="824274" y="840262"/>
                </a:lnTo>
                <a:lnTo>
                  <a:pt x="858734" y="820680"/>
                </a:lnTo>
                <a:lnTo>
                  <a:pt x="891235" y="798982"/>
                </a:lnTo>
                <a:lnTo>
                  <a:pt x="921638" y="775287"/>
                </a:lnTo>
                <a:lnTo>
                  <a:pt x="975597" y="722369"/>
                </a:lnTo>
                <a:lnTo>
                  <a:pt x="1019499" y="662862"/>
                </a:lnTo>
                <a:lnTo>
                  <a:pt x="1052233" y="597700"/>
                </a:lnTo>
                <a:lnTo>
                  <a:pt x="1072688" y="527818"/>
                </a:lnTo>
                <a:lnTo>
                  <a:pt x="1079753" y="454151"/>
                </a:lnTo>
                <a:lnTo>
                  <a:pt x="1077964" y="416903"/>
                </a:lnTo>
                <a:lnTo>
                  <a:pt x="1064065" y="345012"/>
                </a:lnTo>
                <a:lnTo>
                  <a:pt x="1037332" y="277373"/>
                </a:lnTo>
                <a:lnTo>
                  <a:pt x="998875" y="214922"/>
                </a:lnTo>
                <a:lnTo>
                  <a:pt x="949806" y="158593"/>
                </a:lnTo>
                <a:lnTo>
                  <a:pt x="891235" y="109321"/>
                </a:lnTo>
                <a:lnTo>
                  <a:pt x="858734" y="87623"/>
                </a:lnTo>
                <a:lnTo>
                  <a:pt x="824274" y="68041"/>
                </a:lnTo>
                <a:lnTo>
                  <a:pt x="787994" y="50690"/>
                </a:lnTo>
                <a:lnTo>
                  <a:pt x="750034" y="35688"/>
                </a:lnTo>
                <a:lnTo>
                  <a:pt x="710531" y="23152"/>
                </a:lnTo>
                <a:lnTo>
                  <a:pt x="669625" y="13198"/>
                </a:lnTo>
                <a:lnTo>
                  <a:pt x="627455" y="5943"/>
                </a:lnTo>
                <a:lnTo>
                  <a:pt x="584159" y="1505"/>
                </a:lnTo>
                <a:lnTo>
                  <a:pt x="539876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791711" y="1709927"/>
            <a:ext cx="1026413" cy="84886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51909" y="1733550"/>
            <a:ext cx="912876" cy="68884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815334" y="1718310"/>
            <a:ext cx="1023365" cy="56692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00371" y="1718310"/>
            <a:ext cx="429768" cy="56692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768852" y="2023110"/>
            <a:ext cx="1207008" cy="56692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3914647" y="1791461"/>
            <a:ext cx="894715" cy="62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46355">
              <a:lnSpc>
                <a:spcPct val="100000"/>
              </a:lnSpc>
            </a:pPr>
            <a:r>
              <a:rPr sz="2000" b="1" spc="-20" dirty="0">
                <a:solidFill>
                  <a:srgbClr val="C00000"/>
                </a:solidFill>
                <a:latin typeface="Bookman Old Style"/>
                <a:cs typeface="Bookman Old Style"/>
              </a:rPr>
              <a:t>Ste</a:t>
            </a: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m-</a:t>
            </a:r>
            <a:r>
              <a:rPr sz="2000" b="1" spc="-10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ос</a:t>
            </a:r>
            <a:r>
              <a:rPr sz="2000" b="1" spc="-25" dirty="0">
                <a:solidFill>
                  <a:srgbClr val="C00000"/>
                </a:solidFill>
                <a:latin typeface="Bookman Old Style"/>
                <a:cs typeface="Bookman Old Style"/>
              </a:rPr>
              <a:t>в</a:t>
            </a:r>
            <a:r>
              <a:rPr sz="2000" b="1" spc="-15" dirty="0">
                <a:solidFill>
                  <a:srgbClr val="C00000"/>
                </a:solidFill>
                <a:latin typeface="Bookman Old Style"/>
                <a:cs typeface="Bookman Old Style"/>
              </a:rPr>
              <a:t>іта</a:t>
            </a:r>
            <a:endParaRPr sz="2000">
              <a:latin typeface="Bookman Old Style"/>
              <a:cs typeface="Bookman Old Styl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504" y="4284726"/>
            <a:ext cx="3341188" cy="2505891"/>
          </a:xfrm>
          <a:prstGeom prst="rect">
            <a:avLst/>
          </a:prstGeom>
        </p:spPr>
      </p:pic>
      <p:pic>
        <p:nvPicPr>
          <p:cNvPr id="2054" name="Picture 6" descr="https://lh3.googleusercontent.com/f2qCjmsYZYocom4YP-nyQ7hveRrMNTCeMS5s3fNTLmv-Nxp1vIcPd4CpVp9AgghkHh5PbG_xp7jPui-jMqgoOf5zFTbflvHQlZV-7-_pmkc67xSm4Qa0LfHguGeWD0UvojXy4XV8gFV8MUm4hy2-6OkHVfB6OqecgF1kEtnY3Wz2eenCgNvEqMcw8mPernWaaJQtMvWfdlEtgtE57QwBAmqyy5Vzy64bwOrNbHWeJ5CBEmHeHWNi6c8Pkirpi4W19G5Jq1S7vdmVxt_4fm-t57TxT7Ji3-0wnRRS4OrsFyhWB12v00XhqgHAZp8HBiQHPbjbD61OjK6RRmPIVDFc7xDqTS2zVVBoyuGQk8UfWPmxCS7nXZM37G2LcVRfqpQ7QavLuhLPvhYZs-VX0i1YOVd6Cm8-3ZyGhjANGNxNSNeAu2nlzt_l6FAAdxPHlSVoLRM96OstdNBoagFjxr-YkB1baBP2sE1HaQh0fAIFriPUXLYQSLKjFKLrSfISRhPTo3jaMpteK3OKq_lLpsQFwXCdrBQXtGwoKVvJR38jp6gLdSJNX6tfnbBttlyqicwHNpAkOXnODK0S_m8aR5A6Q3Iu-1a8fdyvU2UDDQWiYSWcxB5SuEY89M7tSiHzGw_QHC3hlpnx1D9k1MsJq8bL8TwFbQevUm-MGCip5CaxMAMFhrI6CVQIWU0rUFjeaTbDSSEM66DIrDx-d4hilcZuhqDQ=w1125-h634-no?authuser=0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70" y="4542782"/>
            <a:ext cx="3882643" cy="21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0695" y="4231005"/>
            <a:ext cx="2877601" cy="287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558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6248" y="114298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Міні-вистава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«Математика -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цариця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наук»  (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підготували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учителі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      Терещенко Н.В., Колесник О.Б.)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6300" y="2286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Відкриття предметного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тижня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в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школі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базового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рівня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освіти</a:t>
            </a:r>
            <a:endParaRPr lang="uk-UA" sz="24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18114" name="Picture 2" descr="Возможно, это изображение (один или несколько человек и люди стоят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18"/>
          <a:stretch/>
        </p:blipFill>
        <p:spPr bwMode="auto">
          <a:xfrm>
            <a:off x="228600" y="1219200"/>
            <a:ext cx="3962400" cy="21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8116" name="Picture 4" descr="Возможно, это изображение (8 человек, ребенок, волосы и люди стоят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056" y="2308644"/>
            <a:ext cx="4416425" cy="227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91000" y="4851751"/>
            <a:ext cx="4570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Виставка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творчих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робіт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Живі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цифри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»   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(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класні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керівники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2- их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класів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)</a:t>
            </a:r>
            <a:endParaRPr lang="uk-UA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18118" name="Picture 6" descr="Возможно, это изображение (воздушный шарик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963"/>
          <a:stretch/>
        </p:blipFill>
        <p:spPr bwMode="auto">
          <a:xfrm>
            <a:off x="169223" y="4572000"/>
            <a:ext cx="4035425" cy="19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7"/>
          <p:cNvSpPr/>
          <p:nvPr/>
        </p:nvSpPr>
        <p:spPr>
          <a:xfrm>
            <a:off x="1500788" y="3197024"/>
            <a:ext cx="1418023" cy="1594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93005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0"/>
            <a:ext cx="8229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«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Формування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математичної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компетентності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в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здобувачів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освіти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засобами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інтерактивних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технологій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навчання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на уроках математики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Уроки 1-А, 3-А 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класів</a:t>
            </a:r>
            <a: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(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грудень</a:t>
            </a:r>
            <a: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2020р.) </a:t>
            </a:r>
            <a:endParaRPr lang="uk-UA" sz="20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3074" name="Picture 2" descr="Возможно, это изображение (1 человек, волосы, ребенок и стои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4402"/>
            <a:ext cx="2628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озможно, это изображение (2 человека, ребенок и люди сидят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6990" y="1574402"/>
            <a:ext cx="262889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Возможно, это изображение (4 человека, ребенок и люди стоя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541" y="4366833"/>
            <a:ext cx="3429000" cy="242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зможно, это изображение (1 человек, ребенок и стои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574402"/>
            <a:ext cx="2952750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1467" y="4657180"/>
            <a:ext cx="2209800" cy="2859741"/>
          </a:xfrm>
          <a:prstGeom prst="rect">
            <a:avLst/>
          </a:prstGeom>
        </p:spPr>
      </p:pic>
      <p:pic>
        <p:nvPicPr>
          <p:cNvPr id="10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4443" y="4948402"/>
            <a:ext cx="1466852" cy="1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376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2" y="28575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Майстер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класи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вчителів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початкової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школи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«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Працюємо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по-новому. 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Леголенд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»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Здобувачі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2-А, 2-Б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класів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(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грудень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2020р.)</a:t>
            </a:r>
            <a:endParaRPr lang="uk-UA" sz="24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5122" name="Picture 2" descr="Возможно, это изображение (3 человека, ребенок, люди сидят и люди стоя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9743" y="1401028"/>
            <a:ext cx="26289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озможно, это изображение (1 человек, ребенок, стоит и сидит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882" y="1477228"/>
            <a:ext cx="2514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Возможно, это изображение (1 человек, ребенок и сидит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6148" y="1401028"/>
            <a:ext cx="2257424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озможно, это изображение (1 человек, ребенок, стоит и сидит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87"/>
          <a:stretch/>
        </p:blipFill>
        <p:spPr bwMode="auto">
          <a:xfrm>
            <a:off x="2938460" y="4613442"/>
            <a:ext cx="3352800" cy="210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171" y="4955242"/>
            <a:ext cx="1404843" cy="176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95882" y="4902118"/>
            <a:ext cx="1678432" cy="18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097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91" t="16078" r="15882" b="16079"/>
          <a:stretch/>
        </p:blipFill>
        <p:spPr>
          <a:xfrm>
            <a:off x="-152400" y="846138"/>
            <a:ext cx="9296398" cy="66466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2000" y="1981200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901065" algn="ctr">
              <a:lnSpc>
                <a:spcPct val="100000"/>
              </a:lnSpc>
              <a:tabLst>
                <a:tab pos="3482975" algn="l"/>
              </a:tabLst>
            </a:pPr>
            <a:r>
              <a:rPr lang="ru-RU" b="1" i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Бер</a:t>
            </a:r>
            <a:r>
              <a:rPr lang="ru-RU" b="1" i="1" spc="-10" dirty="0" err="1">
                <a:solidFill>
                  <a:srgbClr val="002060"/>
                </a:solidFill>
                <a:latin typeface="Bookman Old Style"/>
                <a:cs typeface="Bookman Old Style"/>
              </a:rPr>
              <a:t>е</a:t>
            </a:r>
            <a:r>
              <a:rPr lang="ru-RU" b="1" i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мо</a:t>
            </a:r>
            <a:r>
              <a:rPr lang="ru-RU" b="1" i="1" spc="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а</a:t>
            </a:r>
            <a:r>
              <a:rPr lang="ru-RU" b="1" i="1" spc="-10" dirty="0" err="1">
                <a:solidFill>
                  <a:srgbClr val="002060"/>
                </a:solidFill>
                <a:latin typeface="Bookman Old Style"/>
                <a:cs typeface="Bookman Old Style"/>
              </a:rPr>
              <a:t>к</a:t>
            </a:r>
            <a:r>
              <a:rPr lang="ru-RU" b="1" i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ти</a:t>
            </a:r>
            <a:r>
              <a:rPr lang="ru-RU" b="1" i="1" spc="-10" dirty="0" err="1">
                <a:solidFill>
                  <a:srgbClr val="002060"/>
                </a:solidFill>
                <a:latin typeface="Bookman Old Style"/>
                <a:cs typeface="Bookman Old Style"/>
              </a:rPr>
              <a:t>в</a:t>
            </a:r>
            <a:r>
              <a:rPr lang="ru-RU" b="1" i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ну</a:t>
            </a:r>
            <a:r>
              <a:rPr lang="ru-RU" b="1" i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Bookman Old Style"/>
                <a:cs typeface="Bookman Old Style"/>
              </a:rPr>
              <a:t>уч</a:t>
            </a:r>
            <a:r>
              <a:rPr lang="ru-RU" b="1" i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а</a:t>
            </a:r>
            <a:r>
              <a:rPr lang="ru-RU" b="1" i="1" dirty="0">
                <a:solidFill>
                  <a:srgbClr val="002060"/>
                </a:solidFill>
                <a:latin typeface="Bookman Old Style"/>
                <a:cs typeface="Bookman Old Style"/>
              </a:rPr>
              <a:t>сть</a:t>
            </a:r>
            <a:r>
              <a:rPr lang="ru-RU" b="1" i="1" spc="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br>
              <a:rPr lang="ru-RU" b="1" i="1" spc="10" dirty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ru-RU" b="1" i="1" dirty="0">
                <a:solidFill>
                  <a:srgbClr val="002060"/>
                </a:solidFill>
                <a:latin typeface="Bookman Old Style"/>
                <a:cs typeface="Bookman Old Style"/>
              </a:rPr>
              <a:t>у </a:t>
            </a:r>
            <a:r>
              <a:rPr lang="ru-RU" b="1" i="1" spc="-15" dirty="0" err="1">
                <a:solidFill>
                  <a:srgbClr val="002060"/>
                </a:solidFill>
                <a:latin typeface="Bookman Old Style"/>
                <a:cs typeface="Bookman Old Style"/>
              </a:rPr>
              <a:t>впров</a:t>
            </a:r>
            <a:r>
              <a:rPr lang="ru-RU" b="1" i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а</a:t>
            </a:r>
            <a:r>
              <a:rPr lang="ru-RU" b="1" i="1" spc="-15" dirty="0" err="1">
                <a:solidFill>
                  <a:srgbClr val="002060"/>
                </a:solidFill>
                <a:latin typeface="Bookman Old Style"/>
                <a:cs typeface="Bookman Old Style"/>
              </a:rPr>
              <a:t>дженні</a:t>
            </a:r>
            <a:r>
              <a:rPr lang="ru-RU" b="1" i="1" spc="3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 err="1">
                <a:solidFill>
                  <a:srgbClr val="002060"/>
                </a:solidFill>
                <a:latin typeface="Bookman Old Style"/>
                <a:cs typeface="Bookman Old Style"/>
              </a:rPr>
              <a:t>реформи</a:t>
            </a:r>
            <a:r>
              <a:rPr lang="ru-RU" b="1" i="1" dirty="0">
                <a:solidFill>
                  <a:srgbClr val="002060"/>
                </a:solidFill>
                <a:latin typeface="Bookman Old Style"/>
                <a:cs typeface="Bookman Old Style"/>
              </a:rPr>
              <a:t>	</a:t>
            </a:r>
          </a:p>
          <a:p>
            <a:pPr marL="12700" marR="901065" algn="ctr">
              <a:lnSpc>
                <a:spcPct val="100000"/>
              </a:lnSpc>
              <a:tabLst>
                <a:tab pos="3482975" algn="l"/>
              </a:tabLst>
            </a:pPr>
            <a:r>
              <a:rPr lang="ru-RU" b="1" i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«Нова </a:t>
            </a:r>
            <a:r>
              <a:rPr lang="ru-RU" b="1" i="1" spc="-15" dirty="0" err="1">
                <a:solidFill>
                  <a:srgbClr val="002060"/>
                </a:solidFill>
                <a:latin typeface="Bookman Old Style"/>
                <a:cs typeface="Bookman Old Style"/>
              </a:rPr>
              <a:t>українська</a:t>
            </a:r>
            <a:r>
              <a:rPr lang="ru-RU" b="1" i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школа»</a:t>
            </a:r>
            <a:endParaRPr lang="ru-RU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object 25"/>
          <p:cNvSpPr/>
          <p:nvPr/>
        </p:nvSpPr>
        <p:spPr>
          <a:xfrm>
            <a:off x="3737799" y="3339434"/>
            <a:ext cx="1516000" cy="1736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11"/>
          <p:cNvSpPr txBox="1">
            <a:spLocks noGrp="1"/>
          </p:cNvSpPr>
          <p:nvPr>
            <p:ph type="title"/>
          </p:nvPr>
        </p:nvSpPr>
        <p:spPr>
          <a:xfrm>
            <a:off x="-1143040" y="285728"/>
            <a:ext cx="9448799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0300" marR="6350" indent="-1169035" algn="ctr">
              <a:lnSpc>
                <a:spcPct val="100000"/>
              </a:lnSpc>
            </a:pPr>
            <a:r>
              <a:rPr sz="32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Школа #23 – лідер освітнього 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простору м.</a:t>
            </a:r>
            <a:r>
              <a:rPr lang="ru-RU" sz="36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sz="3600" b="1" spc="-20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Дніпра</a:t>
            </a:r>
            <a:endParaRPr sz="3600" b="1" spc="-20" dirty="0">
              <a:solidFill>
                <a:srgbClr val="002060"/>
              </a:solidFill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00400" y="52578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98450" marR="6350" algn="ctr">
              <a:lnSpc>
                <a:spcPct val="100000"/>
              </a:lnSpc>
              <a:tabLst>
                <a:tab pos="4836795" algn="l"/>
              </a:tabLst>
            </a:pP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Беремо</a:t>
            </a:r>
            <a:r>
              <a:rPr lang="ru-RU" b="1" i="1" spc="1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уча</a:t>
            </a:r>
            <a:r>
              <a:rPr lang="ru-RU" b="1" i="1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с</a:t>
            </a:r>
            <a:r>
              <a:rPr lang="ru-RU" b="1" i="1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ть</a:t>
            </a:r>
            <a:r>
              <a:rPr lang="ru-RU" b="1" i="1" spc="2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у</a:t>
            </a:r>
            <a:r>
              <a:rPr lang="ru-RU" b="1" i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перетворенні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регіону</a:t>
            </a:r>
            <a:r>
              <a:rPr lang="ru-RU" b="1" i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на</a:t>
            </a:r>
            <a:r>
              <a:rPr lang="ru-RU" b="1" i="1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потужний</a:t>
            </a:r>
            <a:r>
              <a:rPr lang="ru-RU" b="1" i="1" spc="1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наукови</a:t>
            </a:r>
            <a:r>
              <a:rPr lang="ru-RU" b="1" i="1" spc="-2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й</a:t>
            </a:r>
            <a:r>
              <a:rPr lang="ru-RU" b="1" i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,</a:t>
            </a:r>
            <a:r>
              <a:rPr lang="ru-RU" b="1" i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промис</a:t>
            </a:r>
            <a:r>
              <a:rPr lang="ru-RU" b="1" i="1" spc="-2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л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ов</a:t>
            </a:r>
            <a:r>
              <a:rPr lang="ru-RU" b="1" i="1" spc="-1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и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й</a:t>
            </a:r>
            <a:r>
              <a:rPr lang="ru-RU" b="1" i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, 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діловий</a:t>
            </a:r>
            <a:r>
              <a:rPr lang="ru-RU" b="1" i="1" spc="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центр</a:t>
            </a:r>
            <a:r>
              <a:rPr lang="ru-RU" b="1" i="1" spc="15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 </a:t>
            </a:r>
            <a:r>
              <a:rPr lang="ru-RU" b="1" i="1" spc="-1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man Old Style"/>
                <a:cs typeface="Bookman Old Style"/>
              </a:rPr>
              <a:t>України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Bookman Old Style"/>
              <a:cs typeface="Bookman Old Style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600" y="3814961"/>
            <a:ext cx="26125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algn="ctr">
              <a:lnSpc>
                <a:spcPct val="100000"/>
              </a:lnSpc>
            </a:pPr>
            <a:r>
              <a:rPr lang="ru-RU" sz="2000" b="1" i="1" spc="-15" dirty="0" err="1">
                <a:solidFill>
                  <a:srgbClr val="FFFF00"/>
                </a:solidFill>
                <a:latin typeface="Bookman Old Style"/>
                <a:cs typeface="Bookman Old Style"/>
              </a:rPr>
              <a:t>Заб</a:t>
            </a:r>
            <a:r>
              <a:rPr lang="ru-RU" sz="2000" b="1" i="1" spc="-25" dirty="0" err="1">
                <a:solidFill>
                  <a:srgbClr val="FFFF00"/>
                </a:solidFill>
                <a:latin typeface="Bookman Old Style"/>
                <a:cs typeface="Bookman Old Style"/>
              </a:rPr>
              <a:t>е</a:t>
            </a:r>
            <a:r>
              <a:rPr lang="ru-RU" sz="2000" b="1" i="1" spc="-15" dirty="0" err="1">
                <a:solidFill>
                  <a:srgbClr val="FFFF00"/>
                </a:solidFill>
                <a:latin typeface="Bookman Old Style"/>
                <a:cs typeface="Bookman Old Style"/>
              </a:rPr>
              <a:t>зпеч</a:t>
            </a:r>
            <a:r>
              <a:rPr lang="ru-RU" sz="2000" b="1" i="1" spc="-10" dirty="0" err="1">
                <a:solidFill>
                  <a:srgbClr val="FFFF00"/>
                </a:solidFill>
                <a:latin typeface="Bookman Old Style"/>
                <a:cs typeface="Bookman Old Style"/>
              </a:rPr>
              <a:t>у</a:t>
            </a:r>
            <a:r>
              <a:rPr lang="ru-RU" sz="2000" b="1" i="1" spc="-15" dirty="0" err="1">
                <a:solidFill>
                  <a:srgbClr val="FFFF00"/>
                </a:solidFill>
                <a:latin typeface="Bookman Old Style"/>
                <a:cs typeface="Bookman Old Style"/>
              </a:rPr>
              <a:t>ємо</a:t>
            </a:r>
            <a:r>
              <a:rPr lang="ru-RU" sz="2000" b="1" i="1" spc="25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</a:p>
          <a:p>
            <a:pPr marL="449263" algn="ctr">
              <a:lnSpc>
                <a:spcPct val="100000"/>
              </a:lnSpc>
            </a:pPr>
            <a:r>
              <a:rPr lang="ru-RU" sz="2000" b="1" i="1" spc="-15" dirty="0" err="1">
                <a:solidFill>
                  <a:srgbClr val="FFFF00"/>
                </a:solidFill>
                <a:latin typeface="Bookman Old Style"/>
                <a:cs typeface="Bookman Old Style"/>
              </a:rPr>
              <a:t>рівний</a:t>
            </a:r>
            <a:r>
              <a:rPr lang="ru-RU" sz="2000" b="1" i="1" spc="10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i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доступ</a:t>
            </a:r>
            <a:r>
              <a:rPr lang="ru-RU" sz="2000" b="1" i="1" spc="20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i="1" spc="-15" dirty="0">
                <a:solidFill>
                  <a:srgbClr val="FFFF00"/>
                </a:solidFill>
                <a:latin typeface="Bookman Old Style"/>
                <a:cs typeface="Bookman Old Style"/>
              </a:rPr>
              <a:t>до</a:t>
            </a:r>
            <a:r>
              <a:rPr lang="ru-RU" sz="2000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i="1" dirty="0" err="1">
                <a:solidFill>
                  <a:srgbClr val="FFFF00"/>
                </a:solidFill>
                <a:latin typeface="Bookman Old Style"/>
                <a:cs typeface="Bookman Old Style"/>
              </a:rPr>
              <a:t>якісн</a:t>
            </a:r>
            <a:r>
              <a:rPr lang="ru-RU" sz="2000" b="1" i="1" spc="-10" dirty="0" err="1">
                <a:solidFill>
                  <a:srgbClr val="FFFF00"/>
                </a:solidFill>
                <a:latin typeface="Bookman Old Style"/>
                <a:cs typeface="Bookman Old Style"/>
              </a:rPr>
              <a:t>и</a:t>
            </a:r>
            <a:r>
              <a:rPr lang="ru-RU" sz="2000" b="1" i="1" dirty="0" err="1">
                <a:solidFill>
                  <a:srgbClr val="FFFF00"/>
                </a:solidFill>
                <a:latin typeface="Bookman Old Style"/>
                <a:cs typeface="Bookman Old Style"/>
              </a:rPr>
              <a:t>х</a:t>
            </a:r>
            <a:r>
              <a:rPr lang="ru-RU" sz="2000" b="1" i="1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</a:p>
          <a:p>
            <a:pPr marL="449263" algn="ctr">
              <a:lnSpc>
                <a:spcPct val="100000"/>
              </a:lnSpc>
            </a:pPr>
            <a:r>
              <a:rPr lang="ru-RU" sz="2000" b="1" i="1" dirty="0" err="1">
                <a:solidFill>
                  <a:srgbClr val="FFFF00"/>
                </a:solidFill>
                <a:latin typeface="Bookman Old Style"/>
                <a:cs typeface="Bookman Old Style"/>
              </a:rPr>
              <a:t>освітніх</a:t>
            </a:r>
            <a:r>
              <a:rPr lang="ru-RU" sz="2000" b="1" i="1" spc="10" dirty="0">
                <a:solidFill>
                  <a:srgbClr val="FFFF0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i="1" dirty="0" err="1">
                <a:solidFill>
                  <a:srgbClr val="FFFF00"/>
                </a:solidFill>
                <a:latin typeface="Bookman Old Style"/>
                <a:cs typeface="Bookman Old Style"/>
              </a:rPr>
              <a:t>по</a:t>
            </a:r>
            <a:r>
              <a:rPr lang="ru-RU" sz="2000" b="1" i="1" spc="-10" dirty="0" err="1">
                <a:solidFill>
                  <a:srgbClr val="FFFF00"/>
                </a:solidFill>
                <a:latin typeface="Bookman Old Style"/>
                <a:cs typeface="Bookman Old Style"/>
              </a:rPr>
              <a:t>с</a:t>
            </a:r>
            <a:r>
              <a:rPr lang="ru-RU" sz="2000" b="1" i="1" dirty="0" err="1">
                <a:solidFill>
                  <a:srgbClr val="FFFF00"/>
                </a:solidFill>
                <a:latin typeface="Bookman Old Style"/>
                <a:cs typeface="Bookman Old Style"/>
              </a:rPr>
              <a:t>луг</a:t>
            </a:r>
            <a:endParaRPr lang="ru-RU" sz="2000" dirty="0">
              <a:solidFill>
                <a:srgbClr val="FFFF00"/>
              </a:solidFill>
              <a:latin typeface="Bookman Old Style"/>
              <a:cs typeface="Bookman Old Style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32515" y="2268741"/>
            <a:ext cx="31684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4090" marR="237490" algn="ctr">
              <a:lnSpc>
                <a:spcPct val="100000"/>
              </a:lnSpc>
            </a:pPr>
            <a:r>
              <a:rPr lang="ru-RU" sz="2000" b="1" i="1" spc="-15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Втілюємо</a:t>
            </a:r>
            <a:r>
              <a:rPr lang="ru-RU" sz="2000" b="1" i="1" spc="10" dirty="0">
                <a:solidFill>
                  <a:schemeClr val="accent3"/>
                </a:solidFill>
                <a:latin typeface="Bookman Old Style"/>
                <a:cs typeface="Bookman Old Style"/>
              </a:rPr>
              <a:t> </a:t>
            </a:r>
          </a:p>
          <a:p>
            <a:pPr marL="974090" marR="237490" algn="ctr">
              <a:lnSpc>
                <a:spcPct val="100000"/>
              </a:lnSpc>
            </a:pPr>
            <a:r>
              <a:rPr lang="ru-RU" sz="2000" b="1" i="1" spc="-15" dirty="0">
                <a:solidFill>
                  <a:schemeClr val="accent3"/>
                </a:solidFill>
                <a:latin typeface="Bookman Old Style"/>
                <a:cs typeface="Bookman Old Style"/>
              </a:rPr>
              <a:t>в </a:t>
            </a:r>
            <a:r>
              <a:rPr lang="ru-RU" sz="2000" b="1" i="1" spc="-20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життя</a:t>
            </a:r>
            <a:r>
              <a:rPr lang="ru-RU" sz="2000" b="1" i="1" spc="10" dirty="0">
                <a:solidFill>
                  <a:schemeClr val="accent3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i="1" spc="-15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авторськ</a:t>
            </a:r>
            <a:r>
              <a:rPr lang="ru-RU" sz="2000" b="1" i="1" spc="-25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и</a:t>
            </a:r>
            <a:r>
              <a:rPr lang="ru-RU" sz="2000" b="1" i="1" spc="-15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й</a:t>
            </a:r>
            <a:r>
              <a:rPr lang="ru-RU" sz="2000" b="1" i="1" spc="-15" dirty="0">
                <a:solidFill>
                  <a:schemeClr val="accent3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i="1" spc="-15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проєкт</a:t>
            </a:r>
            <a:endParaRPr lang="ru-RU" sz="2000" dirty="0">
              <a:solidFill>
                <a:schemeClr val="accent3"/>
              </a:solidFill>
              <a:latin typeface="Bookman Old Style"/>
              <a:cs typeface="Bookman Old Style"/>
            </a:endParaRPr>
          </a:p>
          <a:p>
            <a:pPr marL="731520" algn="ctr">
              <a:lnSpc>
                <a:spcPct val="100000"/>
              </a:lnSpc>
            </a:pPr>
            <a:r>
              <a:rPr lang="ru-RU" sz="2000" b="1" i="1" dirty="0">
                <a:solidFill>
                  <a:schemeClr val="accent3"/>
                </a:solidFill>
                <a:latin typeface="Bookman Old Style"/>
                <a:cs typeface="Bookman Old Style"/>
              </a:rPr>
              <a:t>“</a:t>
            </a:r>
            <a:r>
              <a:rPr lang="ru-RU" sz="2000" b="1" i="1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Шкі</a:t>
            </a:r>
            <a:r>
              <a:rPr lang="ru-RU" sz="2000" b="1" i="1" spc="-10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л</a:t>
            </a:r>
            <a:r>
              <a:rPr lang="ru-RU" sz="2000" b="1" i="1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ьн</a:t>
            </a:r>
            <a:r>
              <a:rPr lang="ru-RU" sz="2000" b="1" i="1" spc="-10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и</a:t>
            </a:r>
            <a:r>
              <a:rPr lang="ru-RU" sz="2000" b="1" i="1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й</a:t>
            </a:r>
            <a:r>
              <a:rPr lang="ru-RU" sz="2000" b="1" i="1" dirty="0">
                <a:solidFill>
                  <a:schemeClr val="accent3"/>
                </a:solidFill>
                <a:latin typeface="Bookman Old Style"/>
                <a:cs typeface="Bookman Old Style"/>
              </a:rPr>
              <a:t> </a:t>
            </a:r>
          </a:p>
          <a:p>
            <a:pPr marL="731520" algn="ctr">
              <a:lnSpc>
                <a:spcPct val="100000"/>
              </a:lnSpc>
            </a:pPr>
            <a:r>
              <a:rPr lang="ru-RU" sz="2000" b="1" i="1" dirty="0" err="1">
                <a:solidFill>
                  <a:schemeClr val="accent3"/>
                </a:solidFill>
                <a:latin typeface="Bookman Old Style"/>
                <a:cs typeface="Bookman Old Style"/>
              </a:rPr>
              <a:t>дім</a:t>
            </a:r>
            <a:r>
              <a:rPr lang="ru-RU" sz="2000" b="1" i="1" dirty="0">
                <a:solidFill>
                  <a:schemeClr val="accent3"/>
                </a:solidFill>
                <a:latin typeface="Bookman Old Style"/>
                <a:cs typeface="Bookman Old Style"/>
              </a:rPr>
              <a:t>”</a:t>
            </a:r>
            <a:endParaRPr lang="ru-RU" sz="2000" dirty="0">
              <a:solidFill>
                <a:schemeClr val="accent3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55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2" name="Picture 6" descr="https://lh3.googleusercontent.com/p03OMtQPKvmd70Ve0ZOvkAtMmD4EMF0E2-iArK0aw_7VvoPK3ucDMLmiJvjqfpA5bdBvcDCSbmd1ZSctOv9PXTHEHrUK2XQ2JyFr1XruXVvEuuMffj-nwm2R6eOqCGpweLTSnoWnwL_7rHqn_6hM8kmk8pa3WEwFohG6m02WYEOOFxJigYDszzx7GZkke1SURlhYVv2GgcXCkhGd5kzVxsZs7SH_BMeIQ-LyM8EN0c7BICpAPb0IMmBOdSx7jLmNfRaQf-RBb11qgTsG8IqDOlm_8p4Pd6lxnjvdBw6AIV108L-2-E7GXPrY9X8a6m4J0gv1ZeLXFNnLEcDzo6Mcdz1wNrrC0AeOsNHS-pBGTdnuclEIe4AdHaHrEiMsJ5CJYrZOWVsqnVtXcaqad0lsCDeBBeDPvcRz0U8IgOSQALI-lpLXsv1GEWjhZ46jVGcc0QHsiSnySMfxsjT61rpELs5lsJS340f9SbXTDBH13kKhCRlwqOCr9-BntcWp9LxDZgDVY73DzFzctqr9DZEPEPFE6ITuF28I2R7U0zjAt33cPIbXgFrt8BOH5j2Wvm398SW3QoDyZHBnbQkeDnaP9kp686c8yhkLxI3A9e5_LgzemKr4XFFbGpK-B_zgnIp1Rwn5zJ9qIz-997aVuRUcbi01laqT_cfJvVvx2OvbvOZVOWYGdcub7CsY-ITjRa8rpDt3t2zciM0xlMyta-YZvcXn=w846-h634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766"/>
          <a:stretch/>
        </p:blipFill>
        <p:spPr bwMode="auto">
          <a:xfrm>
            <a:off x="139700" y="2268769"/>
            <a:ext cx="3670869" cy="21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810"/>
            <a:ext cx="8229600" cy="769809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Засідання педагогічних рад </a:t>
            </a:r>
            <a:r>
              <a:rPr lang="uk-UA" sz="2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2020-2021 </a:t>
            </a:r>
            <a:r>
              <a:rPr lang="uk-UA" sz="24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н.р</a:t>
            </a:r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3831" y="769802"/>
            <a:ext cx="53345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Segoe UI Historic"/>
              </a:rPr>
              <a:t>Педрада з </a:t>
            </a:r>
            <a:r>
              <a:rPr lang="ru-RU" b="1" dirty="0" err="1">
                <a:solidFill>
                  <a:srgbClr val="002060"/>
                </a:solidFill>
                <a:latin typeface="Segoe UI Historic"/>
              </a:rPr>
              <a:t>елементами</a:t>
            </a:r>
            <a:r>
              <a:rPr lang="ru-RU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Segoe UI Historic"/>
              </a:rPr>
              <a:t>тренінгу</a:t>
            </a:r>
            <a:r>
              <a:rPr lang="ru-RU" b="1" dirty="0">
                <a:solidFill>
                  <a:srgbClr val="002060"/>
                </a:solidFill>
                <a:latin typeface="Segoe UI Historic"/>
              </a:rPr>
              <a:t> на </a:t>
            </a:r>
            <a:r>
              <a:rPr lang="ru-RU" b="1" dirty="0" smtClean="0">
                <a:solidFill>
                  <a:srgbClr val="002060"/>
                </a:solidFill>
                <a:latin typeface="Segoe UI Historic"/>
              </a:rPr>
              <a:t>тему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Soft-skills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 крізь призму психологічного та соціально-педагогічного супроводу учасників освітнього процесу у контексті педагогіки партнерства НУШ»</a:t>
            </a:r>
            <a:b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uk-UA" b="1" dirty="0">
              <a:solidFill>
                <a:srgbClr val="FF0000"/>
              </a:solidFill>
              <a:latin typeface="Segoe UI Historic"/>
            </a:endParaRPr>
          </a:p>
        </p:txBody>
      </p:sp>
      <p:pic>
        <p:nvPicPr>
          <p:cNvPr id="203780" name="Picture 4" descr="https://lh3.googleusercontent.com/CFThbRcn70gEbQbjgHnlg10uPjxSYjmxWAuOlDqL2njmrmJOPZIE93mBeVbs3sYa0JJZgpd-otbF48k2kRlmf5GPLgdXfHlBuN7iuuUuc_-OL_FUG8ZK_ZvwlUzcpNv3nyT-r8dAKz7WzCV9jsi4v-bp6GUaLP7t4i5fQuZmfOmCeKAu1bNUGqtNMJIic4iu7ALulTRC84qxGroUhXkfEN_1h1vjO7u5EZ5yLnQhL5Hj32ZkH5WQGZYsL7gwaTSC3yKHrPfXrKTcm0Q60KQCZjhL6ccqkmgj-F9DM3fBhvsF5RmmZeC7UKUCDIiKHPLfhtsqKfB6aP16DFoVx6cUrroUuDqbCBM2o2_38zLcMySWYhgjVtUJEyDo0BmTSyyWw9R4SiHlb5c1M8lRvUpt-VwFZsCW4wWLNtey1q9t4leWp8cTup5ads2nVid9wrlZp-6U7R8Uy7X5nN1sgsvF-ymxPMBZ8JUHja21PB-b6VSDDqHayF85yMBePRurp8yNhynCKGYbwnB07vG9XMJTwUztaTnZeNPkBFPraI0iJd2ynFXeQvBS2XmZtehE-ygD8VS7-66bik7YGc-R2XiHttaS51nmdeAyiaChYBLL4i5fLGv707ts0fKtHtIFTyJ1Y9EJIfASCRsaKrwoNqZsyMqqS9UMrDLmcDh-HawYTdM_uHqNIPZMmYuJLePNfDp3gqaZB1WHiWe9ViW5sb1yg83Z=w1128-h63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838" y="640228"/>
            <a:ext cx="3669731" cy="20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3.googleusercontent.com/f_n3FFoxrHWoPyIIdt4M6ozffihM31XTup3LyCrsqBI4HqdukCi4sKKwx0jizKnXuq1b0Kclj-bVqH8WE-IDXPjzIqEmGmI2w-mcGnf9qiZkCzYHrY4vtGKCCAB5xvLsC1CyReEYnT4k2YaZ0XY9RAR4w239wQcc49HGHF9uGzThyXQ2Whj0XDjDjDtwNEfqm5-o-fN9ElGfqq_YOdiEOt3EDIiN6xSv8taBxlgszjcw0d9bHqtx7GdFk30pYgQGvpNP95x-na72AW1xmcfmBxNk0W2hROUdodMw4jZy19PZJ1DhIIkMYpt4FOzOl9ssIyDDsLhs6PSdtw8voRlWEryzBwEFQqslyjWj9PCTTb0de2mltq-havm3HYnk1_3lMe_2Zh8lEG738zBtLcJcmQF2rWSt2D8-kxdRvUsthNNdMAazD5N4dbCzZ2LpUSNqvGKc2wvtOnq8MOpNK9iNsZonTut8kl_oDejMMRmvLJlEPrlmyt7NYIfOJlhohWvWd9ePkrNFxBBJIdZ5YbWWi8Nkw3s3pe04uYtmd0uGyJ4ajIwlAKJiP9m27ttKbjQ2ffndF2MGrUIHAzGN7RqC3XQdAEa9jOTSSvbFcf0d-7dssRvjWFZP99w-juTAuPoY67fq35dQZcQsQ3ZWw0nW_3OjssJuHxbiFQsraQWdhCRXDOsTrRIXC1gnSBY2jusT3ujSB-Ue5WQUkoC6sC_EMAOK=w1128-h634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639686"/>
            <a:ext cx="4225999" cy="237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LAvYPXi5hGQICZtqfwGxyz1ZONvd8a_bVFf-x721pCHLGF7K8ybaVqMyXK82yrYx4zqyA_GDkvKVxCDaxbeTUw1r8Ofxtg8KtCSUlmJBsglNzeSDsnwjaQ7rGv4lCRtcwfQvUtA1-5oXG6bEKBLPrTkTPnJfwyKS_iRTqHCJYL1oNNoYJLQZpHCEwYQhP0MwdwmVf3CNy6g2jfFZVn3oc5jabqX49JcUjLpKg1jfQtqG-rAS_MM15fKiU8f_s3ZDP-EwGd-hUK59wskgtkxkDYB1gb0BOIdasWmXj-VaL8xRkUm7VJDRJWwUuORJGnOwit23G9R28r_fxhb1i6Z3FrKNFDwfXLQ9JuMVL5QLKESKY4qEmP6B2vkB-o1vBHsSUOqDky4OJGRxYVHjB_Ec2FqcygtcTnhIW2OWj-klGXhC6iCB0h7WuPzmfilIk6PEiXI0Fu_P6UgIsI2VNzuwdCAYow-VTwTod1bi-IfrQ3VLvxUkpJ05Qe5w9kuEZEsNdyAEqK2-qCzZnK5pfoT70jd6RBM8L1BvQW1K1EcBbV6tejxNb8nYGR6q4P7PaaVR0mqk4XZOTnrdknkDxTpAyuan8LwxV2rIV05qcg_SxwJ6L7MF2YS4mVfXpTEFQs-4WXVV1lnRa98nc99VuCBLymkXNAMTnuQi43lhwNNFuuhQK59ImFJo2wsJXrvnS82aE1aMKWqcSt2JbEk3HqIn09K0=w1127-h634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8799" y="4358103"/>
            <a:ext cx="4225999" cy="23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egoe UI Historic"/>
              </a:rPr>
              <a:t>Педрада -  </a:t>
            </a:r>
            <a:r>
              <a:rPr lang="ru-RU" b="1" dirty="0" err="1" smtClean="0">
                <a:solidFill>
                  <a:srgbClr val="002060"/>
                </a:solidFill>
                <a:latin typeface="Segoe UI Historic"/>
              </a:rPr>
              <a:t>конференція</a:t>
            </a:r>
            <a:r>
              <a:rPr lang="ru-RU" b="1" dirty="0" smtClean="0">
                <a:solidFill>
                  <a:srgbClr val="002060"/>
                </a:solidFill>
                <a:latin typeface="Segoe UI Historic"/>
              </a:rPr>
              <a:t> на тему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Формування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наукового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стилю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мислення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у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здобувачів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освіти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на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основі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застосування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інтегративного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підходу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до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освітнього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процесу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</a:t>
            </a:r>
            <a: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uk-UA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uk-UA" b="1" dirty="0">
              <a:solidFill>
                <a:srgbClr val="FF0000"/>
              </a:solidFill>
              <a:latin typeface="Segoe UI Histor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653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71" y="183161"/>
            <a:ext cx="91440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marR="6350" indent="-66040" algn="ctr">
              <a:lnSpc>
                <a:spcPct val="100000"/>
              </a:lnSpc>
            </a:pPr>
            <a:r>
              <a:rPr lang="uk-UA" sz="2800" b="1" spc="-25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Методичний тиждень кафедри </a:t>
            </a:r>
            <a:r>
              <a:rPr lang="uk-UA" sz="2800" b="1" spc="-25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/>
            </a:r>
            <a:br>
              <a:rPr lang="uk-UA" sz="2800" b="1" spc="-25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</a:br>
            <a:r>
              <a:rPr lang="uk-UA" sz="2800" b="1" spc="-25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слов'янської </a:t>
            </a:r>
            <a:r>
              <a:rPr lang="uk-UA" sz="2800" b="1" spc="-25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філології</a:t>
            </a:r>
            <a:endParaRPr sz="2800" b="1" spc="-25" dirty="0">
              <a:solidFill>
                <a:srgbClr val="002060"/>
              </a:solidFill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14800" y="4778273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Відкриття тижня кафедри слов'янської філології.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</a:rPr>
              <a:t>Для учнів, учителів та батьків були підготовлені цікаві завдання, які прищеплювали  любов до рідної мови!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9931" y="1044935"/>
            <a:ext cx="716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«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Писемність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мова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– 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невід’ємна</a:t>
            </a:r>
            <a: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складова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національно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-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культурної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ідентичності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». </a:t>
            </a:r>
            <a:endParaRPr lang="uk-UA" sz="20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4580" name="Picture 4" descr="Возможно, это изображение (2 человека и люди стоя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73293"/>
            <a:ext cx="4111625" cy="27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6698" y="2113841"/>
            <a:ext cx="3886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</a:rPr>
              <a:t>Підсумки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написання</a:t>
            </a:r>
            <a:r>
              <a:rPr lang="ru-RU" sz="2000" b="1" dirty="0">
                <a:solidFill>
                  <a:srgbClr val="002060"/>
                </a:solidFill>
              </a:rPr>
              <a:t> диктанту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просто неба до Дня </a:t>
            </a:r>
            <a:r>
              <a:rPr lang="ru-RU" sz="2000" b="1" dirty="0" err="1">
                <a:solidFill>
                  <a:srgbClr val="002060"/>
                </a:solidFill>
              </a:rPr>
              <a:t>міста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Дніпра</a:t>
            </a:r>
            <a:r>
              <a:rPr lang="ru-RU" sz="2000" b="1" dirty="0">
                <a:solidFill>
                  <a:srgbClr val="002060"/>
                </a:solidFill>
              </a:rPr>
              <a:t>. </a:t>
            </a:r>
            <a:r>
              <a:rPr lang="ru-RU" sz="2000" b="1" dirty="0" err="1">
                <a:solidFill>
                  <a:srgbClr val="002060"/>
                </a:solidFill>
              </a:rPr>
              <a:t>Учнів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було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нагороджено</a:t>
            </a:r>
            <a:r>
              <a:rPr lang="ru-RU" sz="2000" b="1" dirty="0">
                <a:solidFill>
                  <a:srgbClr val="002060"/>
                </a:solidFill>
              </a:rPr>
              <a:t> дипломами </a:t>
            </a:r>
            <a:r>
              <a:rPr lang="ru-RU" sz="2000" b="1" dirty="0" err="1">
                <a:solidFill>
                  <a:srgbClr val="002060"/>
                </a:solidFill>
              </a:rPr>
              <a:t>срібного</a:t>
            </a:r>
            <a:r>
              <a:rPr lang="ru-RU" sz="2000" b="1" dirty="0">
                <a:solidFill>
                  <a:srgbClr val="002060"/>
                </a:solidFill>
              </a:rPr>
              <a:t> ( 9 </a:t>
            </a:r>
            <a:r>
              <a:rPr lang="ru-RU" sz="2000" b="1" dirty="0" err="1">
                <a:solidFill>
                  <a:srgbClr val="002060"/>
                </a:solidFill>
              </a:rPr>
              <a:t>балів</a:t>
            </a:r>
            <a:r>
              <a:rPr lang="ru-RU" sz="2000" b="1" dirty="0">
                <a:solidFill>
                  <a:srgbClr val="002060"/>
                </a:solidFill>
              </a:rPr>
              <a:t>) та золотого (10-12 </a:t>
            </a:r>
            <a:r>
              <a:rPr lang="ru-RU" sz="2000" b="1" dirty="0" err="1">
                <a:solidFill>
                  <a:srgbClr val="002060"/>
                </a:solidFill>
              </a:rPr>
              <a:t>балів</a:t>
            </a:r>
            <a:r>
              <a:rPr lang="ru-RU" sz="2000" b="1" dirty="0">
                <a:solidFill>
                  <a:srgbClr val="002060"/>
                </a:solidFill>
              </a:rPr>
              <a:t>) </a:t>
            </a:r>
            <a:r>
              <a:rPr lang="ru-RU" sz="2000" b="1" dirty="0" err="1">
                <a:solidFill>
                  <a:srgbClr val="002060"/>
                </a:solidFill>
              </a:rPr>
              <a:t>зразка</a:t>
            </a:r>
            <a:r>
              <a:rPr lang="ru-RU" sz="2000" b="1" dirty="0">
                <a:solidFill>
                  <a:srgbClr val="002060"/>
                </a:solidFill>
              </a:rPr>
              <a:t> .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14" name="Picture 2" descr="https://lh3.googleusercontent.com/QF0VbCp6W0y25t8Vn77Eco0U61IpApEOBgGUmw_MZ_Fz6DEUBV8gsHz4ftp2V8D9EUaRwIXRQ2Ebzu6BiyGt5vM9dp3D5YZj47D3RD6BFxKL1Ztm8zo_aGxv0C44GzkAsN9Js_akoTgJZ6PKg849NcbeFw8pHngkTQq9wvJVB0FfZZkcuqI7alIRg37Gmne3Ps9LM76YWvUT_gp6qUTbXDMHZ_acUm8QvjqhpnYBPuEZ_C19OT8T1lYu8GfgkZeu9sNW3tJ6cVt3nXjJKFRfXn-C8id1psRPtl-sb4Ckp3aT7K1H5P3rw_2ckeRhL6ey4p7OONqD7GOcmjmQouzVK0Aj_0oTL6Fwn-pqyq5aZkLbS5OBNfeZ4UmFmvmXKpoqyqrIfFDjNMW_eS7McO5inD4zfsEHGm832cA9BvlcGQtZ87gBqPuxUNw241vWfQYZ_oE3TQQeW_uceaKpnCGCvIKIS0jUpji2GpORbL_xBUL3TAEQ6CD7x6ZiNZsobHlEBngrfUgCsWkdml6KTcT7csU-mNbjU-3X_8aaoJorHRvdFwRODLjlkMfmZQVvh8mKned0EnQBcxuyBnVI4X5AV4_pTf4--e_-pCRokQPuAx9KaAfUjsbZKUOAKUrWeEw2tPrDikL27IlKnK1MKtx-RuFrfETlU75MzI_RZKFrwP1tRVF3y5BWWyDGbgg6WbnGjxoLmJZ48OeX6iwc7Si2j118=w1361-h634-no?authuser=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4" t="-1262" r="21176" b="1262"/>
          <a:stretch/>
        </p:blipFill>
        <p:spPr bwMode="auto">
          <a:xfrm>
            <a:off x="243114" y="3941615"/>
            <a:ext cx="3886200" cy="277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9"/>
          <p:cNvSpPr/>
          <p:nvPr/>
        </p:nvSpPr>
        <p:spPr>
          <a:xfrm>
            <a:off x="357158" y="0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62115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2278" y="11682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З</a:t>
            </a:r>
            <a:r>
              <a:rPr lang="ru-RU" sz="2000" b="1" dirty="0" err="1" smtClean="0">
                <a:solidFill>
                  <a:srgbClr val="002060"/>
                </a:solidFill>
              </a:rPr>
              <a:t>устріч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учнів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школи</a:t>
            </a:r>
            <a:r>
              <a:rPr lang="ru-RU" sz="2000" b="1" dirty="0">
                <a:solidFill>
                  <a:srgbClr val="002060"/>
                </a:solidFill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</a:rPr>
              <a:t>Михайлом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Васильовичем</a:t>
            </a:r>
            <a:r>
              <a:rPr lang="ru-RU" sz="2000" b="1" dirty="0">
                <a:solidFill>
                  <a:srgbClr val="002060"/>
                </a:solidFill>
              </a:rPr>
              <a:t> Мельником – </a:t>
            </a:r>
            <a:r>
              <a:rPr lang="ru-RU" sz="2000" b="1" dirty="0" err="1">
                <a:solidFill>
                  <a:srgbClr val="002060"/>
                </a:solidFill>
              </a:rPr>
              <a:t>засновником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художнім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керівником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режисером</a:t>
            </a:r>
            <a:r>
              <a:rPr lang="ru-RU" sz="2000" b="1" dirty="0">
                <a:solidFill>
                  <a:srgbClr val="002060"/>
                </a:solidFill>
              </a:rPr>
              <a:t> і </a:t>
            </a:r>
            <a:r>
              <a:rPr lang="ru-RU" sz="2000" b="1" dirty="0" err="1">
                <a:solidFill>
                  <a:srgbClr val="002060"/>
                </a:solidFill>
              </a:rPr>
              <a:t>єдиним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актором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унікального</a:t>
            </a:r>
            <a:r>
              <a:rPr lang="ru-RU" sz="2000" b="1" dirty="0">
                <a:solidFill>
                  <a:srgbClr val="002060"/>
                </a:solidFill>
              </a:rPr>
              <a:t> театру одного </a:t>
            </a:r>
            <a:r>
              <a:rPr lang="ru-RU" sz="2000" b="1" dirty="0" err="1">
                <a:solidFill>
                  <a:srgbClr val="002060"/>
                </a:solidFill>
              </a:rPr>
              <a:t>актора</a:t>
            </a:r>
            <a:r>
              <a:rPr lang="ru-RU" sz="2000" b="1" dirty="0">
                <a:solidFill>
                  <a:srgbClr val="002060"/>
                </a:solidFill>
              </a:rPr>
              <a:t> «Крик»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25604" name="Picture 4" descr="Возможно, это изображение (1 человек, волосы и стои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400" y="1026224"/>
            <a:ext cx="3994649" cy="266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9400" y="4495800"/>
            <a:ext cx="4434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Зустріч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учнів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школи</a:t>
            </a:r>
            <a:r>
              <a:rPr lang="ru-RU" sz="2000" b="1" dirty="0">
                <a:solidFill>
                  <a:srgbClr val="002060"/>
                </a:solidFill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</a:rPr>
              <a:t>Козаком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Сіромахою</a:t>
            </a:r>
            <a:r>
              <a:rPr lang="ru-RU" sz="2000" b="1" dirty="0">
                <a:solidFill>
                  <a:srgbClr val="002060"/>
                </a:solidFill>
              </a:rPr>
              <a:t> (</a:t>
            </a:r>
            <a:r>
              <a:rPr lang="ru-RU" sz="2000" b="1" dirty="0" err="1">
                <a:solidFill>
                  <a:srgbClr val="002060"/>
                </a:solidFill>
              </a:rPr>
              <a:t>Олександр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Полежаєв</a:t>
            </a:r>
            <a:r>
              <a:rPr lang="ru-RU" sz="2000" b="1" dirty="0">
                <a:solidFill>
                  <a:srgbClr val="002060"/>
                </a:solidFill>
              </a:rPr>
              <a:t>). 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Олександр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закінчив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академію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козацтва</a:t>
            </a:r>
            <a:r>
              <a:rPr lang="ru-RU" sz="2000" b="1" dirty="0">
                <a:solidFill>
                  <a:srgbClr val="002060"/>
                </a:solidFill>
              </a:rPr>
              <a:t> та «</a:t>
            </a:r>
            <a:r>
              <a:rPr lang="ru-RU" sz="2000" b="1" dirty="0" err="1">
                <a:solidFill>
                  <a:srgbClr val="002060"/>
                </a:solidFill>
              </a:rPr>
              <a:t>довів</a:t>
            </a:r>
            <a:r>
              <a:rPr lang="ru-RU" sz="2000" b="1" dirty="0">
                <a:solidFill>
                  <a:srgbClr val="002060"/>
                </a:solidFill>
              </a:rPr>
              <a:t> право </a:t>
            </a:r>
            <a:r>
              <a:rPr lang="ru-RU" sz="2000" b="1" dirty="0" err="1">
                <a:solidFill>
                  <a:srgbClr val="002060"/>
                </a:solidFill>
              </a:rPr>
              <a:t>носити</a:t>
            </a:r>
            <a:r>
              <a:rPr lang="ru-RU" sz="2000" b="1" dirty="0">
                <a:solidFill>
                  <a:srgbClr val="002060"/>
                </a:solidFill>
              </a:rPr>
              <a:t> чуба»</a:t>
            </a:r>
          </a:p>
        </p:txBody>
      </p:sp>
      <p:pic>
        <p:nvPicPr>
          <p:cNvPr id="25606" name="Picture 6" descr="Возможно, это изображение (1 человек и стоит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25387"/>
            <a:ext cx="4024369" cy="30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3"/>
          <p:cNvSpPr txBox="1">
            <a:spLocks noGrp="1"/>
          </p:cNvSpPr>
          <p:nvPr>
            <p:ph type="title"/>
          </p:nvPr>
        </p:nvSpPr>
        <p:spPr>
          <a:xfrm>
            <a:off x="21771" y="398604"/>
            <a:ext cx="91440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 marR="6350" indent="-66040" algn="ctr">
              <a:lnSpc>
                <a:spcPct val="100000"/>
              </a:lnSpc>
            </a:pPr>
            <a:r>
              <a:rPr lang="uk-UA" sz="2800" b="1" spc="-25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Знайомство з почесними гостями </a:t>
            </a:r>
            <a:endParaRPr sz="2800" b="1" spc="-25" dirty="0">
              <a:solidFill>
                <a:srgbClr val="002060"/>
              </a:solidFill>
              <a:latin typeface="Bookman Old Style"/>
              <a:ea typeface="+mn-ea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783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60240"/>
            <a:ext cx="89297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Робота методичної предметної комісії </a:t>
            </a:r>
          </a:p>
          <a:p>
            <a:pPr algn="ctr"/>
            <a:r>
              <a:rPr lang="uk-UA" sz="28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вчителів іноземної мови </a:t>
            </a:r>
            <a:endParaRPr lang="uk-UA" sz="2800" b="1" spc="-25" dirty="0" smtClean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«Використання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лінгвосоціокультурного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методу навчання іноземним мовам як засіб формування та розвитку «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soft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skills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(навичок міжособистісного спілкування), необхідних для успішної соціалізації здобувачів освіти»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58" y="276409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інтегрований урок у 11-Ф класі на тему: «</a:t>
            </a:r>
            <a:r>
              <a:rPr lang="uk-UA" sz="2000" b="1" dirty="0" err="1">
                <a:solidFill>
                  <a:srgbClr val="002060"/>
                </a:solidFill>
              </a:rPr>
              <a:t>Shared</a:t>
            </a:r>
            <a:r>
              <a:rPr lang="uk-UA" sz="2000" b="1" dirty="0">
                <a:solidFill>
                  <a:srgbClr val="002060"/>
                </a:solidFill>
              </a:rPr>
              <a:t> </a:t>
            </a:r>
            <a:r>
              <a:rPr lang="uk-UA" sz="2000" b="1" dirty="0" err="1">
                <a:solidFill>
                  <a:srgbClr val="002060"/>
                </a:solidFill>
              </a:rPr>
              <a:t>Humanity</a:t>
            </a:r>
            <a:r>
              <a:rPr lang="uk-UA" sz="2000" b="1" dirty="0">
                <a:solidFill>
                  <a:srgbClr val="002060"/>
                </a:solidFill>
              </a:rPr>
              <a:t>» (Єдність людства)      вч. </a:t>
            </a:r>
            <a:r>
              <a:rPr lang="uk-UA" sz="2000" b="1" dirty="0" err="1">
                <a:solidFill>
                  <a:srgbClr val="002060"/>
                </a:solidFill>
              </a:rPr>
              <a:t>Несправа</a:t>
            </a:r>
            <a:r>
              <a:rPr lang="uk-UA" sz="2000" b="1" dirty="0">
                <a:solidFill>
                  <a:srgbClr val="002060"/>
                </a:solidFill>
              </a:rPr>
              <a:t> О.М.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54753"/>
            <a:ext cx="4133880" cy="26315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6314" y="5286388"/>
            <a:ext cx="41648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Творчий урок в 1-А класі</a:t>
            </a:r>
            <a:r>
              <a:rPr lang="uk-UA" sz="2000" b="1" dirty="0" smtClean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 </a:t>
            </a:r>
            <a:r>
              <a:rPr lang="uk-UA" sz="2000" b="1" dirty="0">
                <a:solidFill>
                  <a:srgbClr val="002060"/>
                </a:solidFill>
              </a:rPr>
              <a:t>вч. Гриценко Д.С. </a:t>
            </a:r>
            <a:r>
              <a:rPr lang="uk-UA" sz="2000" b="1" dirty="0" smtClean="0">
                <a:solidFill>
                  <a:srgbClr val="002060"/>
                </a:solidFill>
              </a:rPr>
              <a:t/>
            </a:r>
            <a:br>
              <a:rPr lang="uk-UA" sz="2000" b="1" dirty="0" smtClean="0">
                <a:solidFill>
                  <a:srgbClr val="002060"/>
                </a:solidFill>
              </a:rPr>
            </a:br>
            <a:r>
              <a:rPr lang="uk-UA" sz="2000" b="1" dirty="0" smtClean="0">
                <a:solidFill>
                  <a:srgbClr val="002060"/>
                </a:solidFill>
              </a:rPr>
              <a:t>«</a:t>
            </a:r>
            <a:r>
              <a:rPr lang="en-US" sz="2000" b="1" dirty="0">
                <a:solidFill>
                  <a:srgbClr val="002060"/>
                </a:solidFill>
              </a:rPr>
              <a:t>My </a:t>
            </a:r>
            <a:r>
              <a:rPr lang="en-US" sz="2000" b="1" dirty="0" err="1">
                <a:solidFill>
                  <a:srgbClr val="002060"/>
                </a:solidFill>
              </a:rPr>
              <a:t>favourite</a:t>
            </a:r>
            <a:r>
              <a:rPr lang="en-US" sz="2000" b="1" dirty="0">
                <a:solidFill>
                  <a:srgbClr val="002060"/>
                </a:solidFill>
              </a:rPr>
              <a:t> toys</a:t>
            </a:r>
            <a:r>
              <a:rPr lang="uk-UA" sz="2000" b="1" dirty="0">
                <a:solidFill>
                  <a:srgbClr val="002060"/>
                </a:solidFill>
              </a:rPr>
              <a:t>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4312920" cy="244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20727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957420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rgbClr val="002060"/>
                </a:solidFill>
              </a:rPr>
              <a:t>Трьомовний</a:t>
            </a:r>
            <a:r>
              <a:rPr lang="uk-UA" sz="2000" b="1" dirty="0">
                <a:solidFill>
                  <a:srgbClr val="002060"/>
                </a:solidFill>
              </a:rPr>
              <a:t> урок  в 8-Б класі за темою «</a:t>
            </a:r>
            <a:r>
              <a:rPr lang="en-US" sz="2000" b="1" dirty="0">
                <a:solidFill>
                  <a:srgbClr val="002060"/>
                </a:solidFill>
              </a:rPr>
              <a:t>Citi Life</a:t>
            </a:r>
            <a:r>
              <a:rPr lang="uk-UA" sz="2000" b="1" dirty="0">
                <a:solidFill>
                  <a:srgbClr val="002060"/>
                </a:solidFill>
              </a:rPr>
              <a:t>»  - Вчителі  англійської мови Абрамова М.Г., </a:t>
            </a:r>
            <a:r>
              <a:rPr lang="uk-UA" sz="2000" b="1" dirty="0" err="1">
                <a:solidFill>
                  <a:srgbClr val="002060"/>
                </a:solidFill>
              </a:rPr>
              <a:t>Григорян</a:t>
            </a:r>
            <a:r>
              <a:rPr lang="uk-UA" sz="2000" b="1" dirty="0">
                <a:solidFill>
                  <a:srgbClr val="002060"/>
                </a:solidFill>
              </a:rPr>
              <a:t> Л.І., та вчителі   французької та німецької мов Петрова О.В. та </a:t>
            </a:r>
            <a:r>
              <a:rPr lang="uk-UA" sz="2000" b="1" dirty="0" err="1">
                <a:solidFill>
                  <a:srgbClr val="002060"/>
                </a:solidFill>
              </a:rPr>
              <a:t>Островерх</a:t>
            </a:r>
            <a:r>
              <a:rPr lang="uk-UA" sz="2000" b="1" dirty="0">
                <a:solidFill>
                  <a:srgbClr val="002060"/>
                </a:solidFill>
              </a:rPr>
              <a:t> Л.В.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9160" y="1943977"/>
            <a:ext cx="3124200" cy="25146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79" y="1914870"/>
            <a:ext cx="3352800" cy="2514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3579" y="15922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Формування навичок </a:t>
            </a:r>
          </a:p>
          <a:p>
            <a:pPr algn="ctr"/>
            <a:r>
              <a:rPr lang="uk-UA" sz="2800" b="1" spc="-25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полілінгвістичної</a:t>
            </a:r>
            <a:r>
              <a:rPr lang="uk-UA" sz="28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взаємодії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2098" y="2133600"/>
            <a:ext cx="2220710" cy="19539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810000" y="5090093"/>
            <a:ext cx="4357723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solidFill>
                  <a:srgbClr val="002060"/>
                </a:solidFill>
              </a:rPr>
              <a:t>Захід до Дня Миру. </a:t>
            </a:r>
            <a:endParaRPr lang="uk-UA" sz="2000" b="1" dirty="0" smtClean="0">
              <a:solidFill>
                <a:srgbClr val="002060"/>
              </a:solidFill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solidFill>
                  <a:srgbClr val="002060"/>
                </a:solidFill>
              </a:rPr>
              <a:t>Написання </a:t>
            </a:r>
            <a:r>
              <a:rPr lang="uk-UA" sz="2000" b="1" dirty="0">
                <a:solidFill>
                  <a:srgbClr val="002060"/>
                </a:solidFill>
              </a:rPr>
              <a:t>англійською мовою есе на тему «Світ сьогодні»  (9-11 класи</a:t>
            </a:r>
            <a:r>
              <a:rPr lang="uk-UA" sz="2000" b="1" dirty="0" smtClean="0">
                <a:solidFill>
                  <a:srgbClr val="002060"/>
                </a:solidFill>
              </a:rPr>
              <a:t>).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70" y="4589987"/>
            <a:ext cx="34290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11982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0" y="121369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spc="-25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Семінар</a:t>
            </a:r>
            <a:r>
              <a:rPr lang="ru-RU" sz="24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-практикум для </a:t>
            </a:r>
            <a:r>
              <a:rPr lang="ru-RU" sz="2400" b="1" spc="-25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вчителів</a:t>
            </a:r>
            <a:r>
              <a:rPr lang="ru-RU" sz="24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англійської</a:t>
            </a:r>
            <a:r>
              <a:rPr lang="ru-RU" sz="24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spc="-25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мови</a:t>
            </a:r>
            <a:r>
              <a:rPr lang="ru-RU" sz="24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, </a:t>
            </a:r>
            <a:r>
              <a:rPr lang="ru-RU" sz="2400" b="1" spc="-25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організований</a:t>
            </a:r>
            <a:r>
              <a:rPr lang="ru-RU" sz="24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 </a:t>
            </a:r>
            <a:r>
              <a:rPr lang="uk-UA" sz="24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офіційним дистриб’ютором британського видавництва </a:t>
            </a:r>
            <a:r>
              <a:rPr lang="en-GB" sz="24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Cambridge University Press</a:t>
            </a:r>
            <a:endParaRPr lang="uk-UA" sz="2400" b="1" spc="-25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 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pic>
        <p:nvPicPr>
          <p:cNvPr id="26626" name="Picture 2" descr="Возможно, это изображение (6 человек, люди стоят и верхняя одежд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4645025" cy="347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Возможно, это изображение (1 человек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43400"/>
            <a:ext cx="4956175" cy="23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Файл:Cambridge University Press logo.svg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69818"/>
            <a:ext cx="4041775" cy="8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17"/>
          <p:cNvSpPr/>
          <p:nvPr/>
        </p:nvSpPr>
        <p:spPr>
          <a:xfrm>
            <a:off x="1424589" y="5062055"/>
            <a:ext cx="1418023" cy="1594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99269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0" y="76200"/>
            <a:ext cx="71032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День </a:t>
            </a:r>
            <a:r>
              <a:rPr lang="ru-RU" sz="32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іноземних</a:t>
            </a:r>
            <a:r>
              <a:rPr lang="ru-RU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32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мов</a:t>
            </a:r>
            <a:r>
              <a:rPr lang="ru-RU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endParaRPr lang="en-US" sz="3200" b="1" spc="-25" dirty="0" smtClean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/>
            <a:r>
              <a:rPr lang="ru-RU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у </a:t>
            </a:r>
            <a:r>
              <a:rPr lang="ru-RU" sz="3200" b="1" spc="-25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school</a:t>
            </a:r>
            <a:r>
              <a:rPr lang="en-US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#</a:t>
            </a:r>
            <a:r>
              <a:rPr lang="ru-RU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23</a:t>
            </a:r>
            <a: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: </a:t>
            </a:r>
          </a:p>
          <a:p>
            <a:pPr algn="ctr"/>
            <a:r>
              <a:rPr lang="uk-UA" sz="2400" b="1" spc="-2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проведення традиційної  </a:t>
            </a:r>
            <a:r>
              <a:rPr lang="en-GB" sz="24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“Global village”</a:t>
            </a:r>
            <a:r>
              <a:rPr lang="uk-UA" sz="24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uk-UA" sz="24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</a:p>
        </p:txBody>
      </p:sp>
      <p:pic>
        <p:nvPicPr>
          <p:cNvPr id="210946" name="Picture 2" descr="Возможно, это изображение (8 человек, люди сидят, люди стоят и на открытом воздухе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48150"/>
            <a:ext cx="3883025" cy="318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0948" name="Picture 4" descr="Возможно, это изображение (4 человека и люди стоят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863" y="4004481"/>
            <a:ext cx="351509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0950" name="Picture 6" descr="Возможно, это изображение (3 человека, люди стоят, воздушный шарик и на открытом воздухе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27332"/>
            <a:ext cx="4038601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33900" y="479101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До </a:t>
            </a:r>
            <a:r>
              <a:rPr lang="ru-RU" sz="2000" b="1" dirty="0" err="1" smtClean="0">
                <a:solidFill>
                  <a:srgbClr val="002060"/>
                </a:solidFill>
              </a:rPr>
              <a:t>школи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завітали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почесні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гості</a:t>
            </a:r>
            <a:r>
              <a:rPr lang="ru-RU" sz="2000" b="1" dirty="0" smtClean="0">
                <a:solidFill>
                  <a:srgbClr val="002060"/>
                </a:solidFill>
              </a:rPr>
              <a:t>:        </a:t>
            </a:r>
            <a:r>
              <a:rPr lang="ru-RU" sz="2000" b="1" dirty="0" err="1" smtClean="0">
                <a:solidFill>
                  <a:srgbClr val="002060"/>
                </a:solidFill>
              </a:rPr>
              <a:t>Тібо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Аюн</a:t>
            </a:r>
            <a:r>
              <a:rPr lang="ru-RU" sz="2000" b="1" dirty="0" smtClean="0">
                <a:solidFill>
                  <a:srgbClr val="002060"/>
                </a:solidFill>
              </a:rPr>
              <a:t>  - директор Альянс </a:t>
            </a:r>
            <a:r>
              <a:rPr lang="ru-RU" sz="2000" b="1" dirty="0" err="1" smtClean="0">
                <a:solidFill>
                  <a:srgbClr val="002060"/>
                </a:solidFill>
              </a:rPr>
              <a:t>Франзес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Усенко </a:t>
            </a:r>
            <a:r>
              <a:rPr lang="ru-RU" sz="2000" b="1" dirty="0" err="1" smtClean="0">
                <a:solidFill>
                  <a:srgbClr val="002060"/>
                </a:solidFill>
              </a:rPr>
              <a:t>Світлала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Юріївна</a:t>
            </a:r>
            <a:r>
              <a:rPr lang="ru-RU" sz="2000" b="1" dirty="0" smtClean="0">
                <a:solidFill>
                  <a:srgbClr val="002060"/>
                </a:solidFill>
              </a:rPr>
              <a:t> – директорка </a:t>
            </a:r>
            <a:r>
              <a:rPr lang="en-GB" sz="2000" b="1" dirty="0">
                <a:solidFill>
                  <a:srgbClr val="002060"/>
                </a:solidFill>
              </a:rPr>
              <a:t>Window on America Dnipro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Аронова Римма </a:t>
            </a:r>
            <a:r>
              <a:rPr lang="ru-RU" sz="2000" b="1" dirty="0" err="1" smtClean="0">
                <a:solidFill>
                  <a:srgbClr val="002060"/>
                </a:solidFill>
              </a:rPr>
              <a:t>Семенівна</a:t>
            </a:r>
            <a:r>
              <a:rPr lang="ru-RU" sz="2000" b="1" dirty="0" smtClean="0">
                <a:solidFill>
                  <a:srgbClr val="002060"/>
                </a:solidFill>
              </a:rPr>
              <a:t> -</a:t>
            </a:r>
            <a:endParaRPr lang="uk-UA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р</a:t>
            </a:r>
            <a:r>
              <a:rPr lang="ru-RU" sz="2000" b="1" dirty="0" err="1" smtClean="0">
                <a:solidFill>
                  <a:srgbClr val="002060"/>
                </a:solidFill>
              </a:rPr>
              <a:t>екторка</a:t>
            </a:r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uk-UA" sz="2000" b="1" dirty="0">
                <a:solidFill>
                  <a:srgbClr val="002060"/>
                </a:solidFill>
              </a:rPr>
              <a:t>МГПІ «</a:t>
            </a:r>
            <a:r>
              <a:rPr lang="uk-UA" sz="2000" b="1" dirty="0" err="1">
                <a:solidFill>
                  <a:srgbClr val="002060"/>
                </a:solidFill>
              </a:rPr>
              <a:t>Бейт</a:t>
            </a:r>
            <a:r>
              <a:rPr lang="uk-UA" sz="2000" b="1" dirty="0">
                <a:solidFill>
                  <a:srgbClr val="002060"/>
                </a:solidFill>
              </a:rPr>
              <a:t>-Хана» </a:t>
            </a:r>
          </a:p>
        </p:txBody>
      </p:sp>
    </p:spTree>
    <p:extLst>
      <p:ext uri="{BB962C8B-B14F-4D97-AF65-F5344CB8AC3E}">
        <p14:creationId xmlns:p14="http://schemas.microsoft.com/office/powerpoint/2010/main" xmlns="" val="3286296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57612"/>
            <a:ext cx="8915400" cy="792524"/>
          </a:xfrm>
          <a:prstGeom prst="rect">
            <a:avLst/>
          </a:prstGeom>
        </p:spPr>
        <p:txBody>
          <a:bodyPr vert="horz" wrap="square" lIns="0" tIns="48259" rIns="0" bIns="0" rtlCol="0">
            <a:spAutoFit/>
          </a:bodyPr>
          <a:lstStyle/>
          <a:p>
            <a:pPr marL="531813" marR="6350" indent="36513" algn="ctr">
              <a:lnSpc>
                <a:spcPts val="2860"/>
              </a:lnSpc>
            </a:pPr>
            <a:r>
              <a:rPr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Методичний тиждень </a:t>
            </a:r>
            <a:r>
              <a:rPr sz="2400" b="1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учителів</a:t>
            </a:r>
            <a:r>
              <a:rPr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/>
            </a:r>
            <a:br>
              <a:rPr lang="uk-UA" sz="2400" b="1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</a:br>
            <a:r>
              <a:rPr sz="2400" b="1" dirty="0" err="1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математики</a:t>
            </a:r>
            <a:r>
              <a:rPr sz="2400" b="1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sz="2400" b="1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та</a:t>
            </a:r>
            <a:r>
              <a:rPr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інформатики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306" y="1001612"/>
            <a:ext cx="9053830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383540" algn="ctr">
              <a:lnSpc>
                <a:spcPts val="2860"/>
              </a:lnSpc>
            </a:pPr>
            <a:r>
              <a:rPr lang="uk-UA" sz="2000" b="1" i="1" dirty="0">
                <a:solidFill>
                  <a:srgbClr val="C00000"/>
                </a:solidFill>
              </a:rPr>
              <a:t>«Від інноваційних технологій освіти через майстерність педагога до формування математичної та цифрової грамотності здобувачів освіти в контексті сучасних стратегій розвитку НУШ»</a:t>
            </a:r>
            <a:endParaRPr sz="2000" b="1" i="1" dirty="0">
              <a:solidFill>
                <a:srgbClr val="C00000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2859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Тиждень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інформатики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 Коду» (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Програмування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Возможно, это изображение (1 человек и стоит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3143248"/>
            <a:ext cx="4264025" cy="319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17"/>
          <p:cNvSpPr/>
          <p:nvPr/>
        </p:nvSpPr>
        <p:spPr>
          <a:xfrm>
            <a:off x="7000892" y="2071678"/>
            <a:ext cx="1418023" cy="1594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35932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-532652" y="158671"/>
            <a:ext cx="9220200" cy="1536317"/>
          </a:xfrm>
          <a:prstGeom prst="rect">
            <a:avLst/>
          </a:prstGeom>
        </p:spPr>
        <p:txBody>
          <a:bodyPr vert="horz" wrap="square" lIns="0" tIns="48259" rIns="0" bIns="0" rtlCol="0">
            <a:spAutoFit/>
          </a:bodyPr>
          <a:lstStyle/>
          <a:p>
            <a:pPr marL="531813" marR="6350" indent="36513" algn="ctr">
              <a:lnSpc>
                <a:spcPts val="2860"/>
              </a:lnSpc>
              <a:tabLst>
                <a:tab pos="1968500" algn="l"/>
              </a:tabLst>
            </a:pPr>
            <a:r>
              <a:rPr sz="28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Методичний тиждень </a:t>
            </a:r>
            <a:r>
              <a:rPr sz="2800" b="1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учителів</a:t>
            </a:r>
            <a:r>
              <a:rPr sz="28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історії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Державотворчі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процеси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в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незалежній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Україні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як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відображення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демократичних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тенденцій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світової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спільноти</a:t>
            </a:r>
            <a: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»</a:t>
            </a:r>
            <a:br>
              <a:rPr lang="ru-RU" sz="20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</a:br>
            <a:endParaRPr sz="2800" b="1" dirty="0">
              <a:solidFill>
                <a:srgbClr val="FF0000"/>
              </a:solidFill>
              <a:latin typeface="Bookman Old Style"/>
              <a:ea typeface="+mn-ea"/>
              <a:cs typeface="Bookman Old Styl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9562" y="1562132"/>
            <a:ext cx="3733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Урок-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конференція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учителя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історії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Світлани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Петрівни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Світлої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у 10-Ф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класі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на тему «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Основні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етапи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української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державності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»</a:t>
            </a:r>
            <a:endParaRPr lang="uk-UA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20162" name="Picture 2" descr="Возможно, это изображение (1 человек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022" y="1600200"/>
            <a:ext cx="4198070" cy="314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494700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Учителем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суспільствознавчих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наук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Світланою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Феліксівною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Нетьосовою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було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проведено низку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дебатних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турнірів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з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історії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серед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учнів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8-10 </a:t>
            </a:r>
            <a:r>
              <a:rPr lang="ru-RU" sz="16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класів</a:t>
            </a:r>
            <a:r>
              <a:rPr lang="ru-RU"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endParaRPr lang="uk-UA" sz="16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20164" name="Picture 4" descr="Возможно, это изображение (3 человека, волосы, люди стоят и верхняя одежд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09" y="3885537"/>
            <a:ext cx="4338380" cy="244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7"/>
          <p:cNvSpPr/>
          <p:nvPr/>
        </p:nvSpPr>
        <p:spPr>
          <a:xfrm>
            <a:off x="3833211" y="3275470"/>
            <a:ext cx="1418023" cy="1594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09136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69130" y="82387"/>
            <a:ext cx="8915400" cy="1045926"/>
          </a:xfrm>
          <a:prstGeom prst="rect">
            <a:avLst/>
          </a:prstGeom>
        </p:spPr>
        <p:txBody>
          <a:bodyPr vert="horz" wrap="square" lIns="0" tIns="48259" rIns="0" bIns="0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Всеукраїнський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тиждень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права </a:t>
            </a:r>
            <a:b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</a:br>
            <a: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Конкурс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молодіжних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ініціатив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«</a:t>
            </a:r>
            <a:r>
              <a:rPr lang="ru-RU" sz="24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Якби</a:t>
            </a:r>
            <a:r>
              <a:rPr lang="ru-RU" sz="24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 я </a:t>
            </a:r>
            <a:r>
              <a:rPr lang="ru-RU" sz="2400" b="1" dirty="0" err="1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був</a:t>
            </a:r>
            <a:r>
              <a:rPr lang="ru-RU" sz="24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» 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</a:br>
            <a: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та конкурс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малюнків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Bookman Old Style"/>
                <a:ea typeface="+mn-ea"/>
                <a:cs typeface="Bookman Old Style"/>
              </a:rPr>
              <a:t>«Я маю право»</a:t>
            </a:r>
          </a:p>
        </p:txBody>
      </p:sp>
      <p:sp>
        <p:nvSpPr>
          <p:cNvPr id="10" name="object 17"/>
          <p:cNvSpPr/>
          <p:nvPr/>
        </p:nvSpPr>
        <p:spPr>
          <a:xfrm>
            <a:off x="3615573" y="2096833"/>
            <a:ext cx="1418023" cy="15942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15042" name="Picture 2" descr="Возможно, это изображение (2 человека, ребенок и люди стоят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464" y="1219200"/>
            <a:ext cx="2916687" cy="376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44" name="Picture 4" descr="Возможно, это изображение (4 человека, ребенок, волосы, люди сидят, люди стоят и верхняя одежда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4018" y="1128313"/>
            <a:ext cx="342137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48" name="Picture 8" descr="Возможно, это изображение (1 человек и стои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996" y="4419600"/>
            <a:ext cx="36576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33596" y="4969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Інформаційні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хвилинки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початкових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33596" y="5723484"/>
            <a:ext cx="3966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Виставка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робіт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9-их </a:t>
            </a:r>
            <a:r>
              <a:rPr lang="ru-RU" dirty="0" err="1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dirty="0">
                <a:solidFill>
                  <a:srgbClr val="05050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311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113537" y="94488"/>
            <a:ext cx="1355598" cy="17365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-457200" y="228600"/>
            <a:ext cx="944880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19325" marR="6350" indent="910590">
              <a:lnSpc>
                <a:spcPct val="100000"/>
              </a:lnSpc>
            </a:pPr>
            <a:r>
              <a:rPr sz="3600" b="1" spc="-20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Формула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lang="uk-UA" sz="36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Н</a:t>
            </a:r>
            <a:r>
              <a:rPr sz="3600" b="1" spc="-20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ової</a:t>
            </a:r>
            <a:r>
              <a:rPr sz="36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української школи #23</a:t>
            </a:r>
          </a:p>
        </p:txBody>
      </p:sp>
      <p:graphicFrame>
        <p:nvGraphicFramePr>
          <p:cNvPr id="74" name="Схема 73"/>
          <p:cNvGraphicFramePr/>
          <p:nvPr>
            <p:extLst>
              <p:ext uri="{D42A27DB-BD31-4B8C-83A1-F6EECF244321}">
                <p14:modId xmlns:p14="http://schemas.microsoft.com/office/powerpoint/2010/main" xmlns="" val="2296314045"/>
              </p:ext>
            </p:extLst>
          </p:nvPr>
        </p:nvGraphicFramePr>
        <p:xfrm>
          <a:off x="0" y="1676400"/>
          <a:ext cx="91440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2595" y="114073"/>
            <a:ext cx="82755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 рамках </a:t>
            </a:r>
            <a:r>
              <a:rPr lang="ru-RU" sz="2000" b="1" dirty="0" err="1">
                <a:solidFill>
                  <a:srgbClr val="002060"/>
                </a:solidFill>
              </a:rPr>
              <a:t>проведення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FF0000"/>
                </a:solidFill>
              </a:rPr>
              <a:t>Тижня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</a:rPr>
              <a:t>історії</a:t>
            </a:r>
            <a:r>
              <a:rPr lang="ru-RU" sz="2000" b="1" dirty="0" smtClean="0">
                <a:solidFill>
                  <a:srgbClr val="FF0000"/>
                </a:solidFill>
              </a:rPr>
              <a:t> та </a:t>
            </a:r>
            <a:r>
              <a:rPr lang="ru-RU" sz="2000" b="1" dirty="0" err="1" smtClean="0">
                <a:solidFill>
                  <a:srgbClr val="FF0000"/>
                </a:solidFill>
              </a:rPr>
              <a:t>правознавства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були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організовані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різноманітні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інтерактивні</a:t>
            </a:r>
            <a:r>
              <a:rPr lang="ru-RU" sz="2000" b="1" dirty="0" smtClean="0">
                <a:solidFill>
                  <a:srgbClr val="002060"/>
                </a:solidFill>
              </a:rPr>
              <a:t> заходи з </a:t>
            </a:r>
            <a:r>
              <a:rPr lang="ru-RU" sz="2000" b="1" dirty="0" err="1" smtClean="0">
                <a:solidFill>
                  <a:srgbClr val="002060"/>
                </a:solidFill>
              </a:rPr>
              <a:t>залученням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учнів</a:t>
            </a:r>
            <a:r>
              <a:rPr lang="ru-RU" sz="2000" b="1" dirty="0" smtClean="0">
                <a:solidFill>
                  <a:srgbClr val="002060"/>
                </a:solidFill>
              </a:rPr>
              <a:t> 1-11 </a:t>
            </a:r>
            <a:r>
              <a:rPr lang="ru-RU" sz="2000" b="1" dirty="0" err="1" smtClean="0">
                <a:solidFill>
                  <a:srgbClr val="002060"/>
                </a:solidFill>
              </a:rPr>
              <a:t>класів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9124" y="4953000"/>
            <a:ext cx="41377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Зустріч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здобувачів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освіти</a:t>
            </a:r>
            <a:r>
              <a:rPr lang="ru-RU" sz="2000" b="1" dirty="0">
                <a:solidFill>
                  <a:srgbClr val="002060"/>
                </a:solidFill>
              </a:rPr>
              <a:t> з </a:t>
            </a:r>
            <a:r>
              <a:rPr lang="ru-RU" sz="2000" b="1" dirty="0" err="1">
                <a:solidFill>
                  <a:srgbClr val="002060"/>
                </a:solidFill>
              </a:rPr>
              <a:t>викладачами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Дніпропетровського</a:t>
            </a:r>
            <a:r>
              <a:rPr lang="ru-RU" sz="2000" b="1" dirty="0">
                <a:solidFill>
                  <a:srgbClr val="002060"/>
                </a:solidFill>
              </a:rPr>
              <a:t> державного </a:t>
            </a:r>
            <a:r>
              <a:rPr lang="ru-RU" sz="2000" b="1" dirty="0" err="1">
                <a:solidFill>
                  <a:srgbClr val="002060"/>
                </a:solidFill>
              </a:rPr>
              <a:t>університету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внутрішніх</a:t>
            </a:r>
            <a:r>
              <a:rPr lang="ru-RU" sz="2000" b="1" dirty="0">
                <a:solidFill>
                  <a:srgbClr val="002060"/>
                </a:solidFill>
              </a:rPr>
              <a:t> справ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217090" name="Picture 2" descr="Возможно, это изображение (17 человек, волосы, люди стоят и верхняя одежд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539" y="4048313"/>
            <a:ext cx="4187825" cy="23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7096" name="Picture 8" descr="Возможно, это изображение (6 человек, люди стоят и верхняя одежд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53" y="990600"/>
            <a:ext cx="5487513" cy="27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17"/>
          <p:cNvSpPr/>
          <p:nvPr/>
        </p:nvSpPr>
        <p:spPr>
          <a:xfrm>
            <a:off x="3920331" y="3262913"/>
            <a:ext cx="1418023" cy="15942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17098" name="Picture 10" descr="Возможно, это изображение (один или несколько человек и люди стоя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3321" y="1964796"/>
            <a:ext cx="3578225" cy="26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8247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36154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uk-UA" sz="2400" dirty="0" smtClean="0">
                <a:solidFill>
                  <a:srgbClr val="002060"/>
                </a:solidFill>
              </a:rPr>
              <a:t>  </a:t>
            </a:r>
            <a:r>
              <a:rPr sz="2400" smtClean="0">
                <a:solidFill>
                  <a:srgbClr val="002060"/>
                </a:solidFill>
              </a:rPr>
              <a:t>Зміцнення </a:t>
            </a:r>
            <a:r>
              <a:rPr sz="2400" dirty="0" err="1">
                <a:solidFill>
                  <a:srgbClr val="002060"/>
                </a:solidFill>
              </a:rPr>
              <a:t>матеріальн</a:t>
            </a:r>
            <a:r>
              <a:rPr sz="2400" spc="5" dirty="0" err="1">
                <a:solidFill>
                  <a:srgbClr val="002060"/>
                </a:solidFill>
              </a:rPr>
              <a:t>о</a:t>
            </a:r>
            <a:r>
              <a:rPr sz="2400" dirty="0" err="1">
                <a:solidFill>
                  <a:srgbClr val="002060"/>
                </a:solidFill>
                <a:latin typeface="Bookman Old Style"/>
                <a:cs typeface="Bookman Old Style"/>
              </a:rPr>
              <a:t>-</a:t>
            </a:r>
            <a:r>
              <a:rPr sz="2400" dirty="0" err="1">
                <a:solidFill>
                  <a:srgbClr val="002060"/>
                </a:solidFill>
              </a:rPr>
              <a:t>технічної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err="1">
                <a:solidFill>
                  <a:srgbClr val="002060"/>
                </a:solidFill>
              </a:rPr>
              <a:t>бази</a:t>
            </a:r>
            <a:r>
              <a:rPr lang="uk-UA" sz="2400" dirty="0">
                <a:solidFill>
                  <a:srgbClr val="002060"/>
                </a:solidFill>
              </a:rPr>
              <a:t> </a:t>
            </a:r>
            <a:r>
              <a:rPr lang="uk-UA" sz="2400" dirty="0" smtClean="0">
                <a:solidFill>
                  <a:srgbClr val="002060"/>
                </a:solidFill>
              </a:rPr>
              <a:t>–	</a:t>
            </a:r>
            <a:r>
              <a:rPr lang="uk-UA" sz="2800" dirty="0" smtClean="0">
                <a:solidFill>
                  <a:srgbClr val="002060"/>
                </a:solidFill>
              </a:rPr>
              <a:t>	</a:t>
            </a:r>
            <a:endParaRPr sz="28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uk-UA" sz="2400" dirty="0"/>
              <a:t>н</a:t>
            </a:r>
            <a:r>
              <a:rPr sz="2400" dirty="0"/>
              <a:t>е</a:t>
            </a:r>
            <a:r>
              <a:rPr lang="uk-UA" sz="2400" dirty="0"/>
              <a:t>змінний </a:t>
            </a:r>
            <a:r>
              <a:rPr sz="2400" dirty="0" err="1"/>
              <a:t>курс</a:t>
            </a:r>
            <a:r>
              <a:rPr sz="2400" dirty="0"/>
              <a:t> адміністр</a:t>
            </a:r>
            <a:r>
              <a:rPr sz="2400" spc="-15" dirty="0"/>
              <a:t>а</a:t>
            </a:r>
            <a:r>
              <a:rPr sz="2400" dirty="0"/>
              <a:t>тив</a:t>
            </a:r>
            <a:r>
              <a:rPr sz="2400" spc="-10" dirty="0"/>
              <a:t>н</a:t>
            </a:r>
            <a:r>
              <a:rPr sz="2400" dirty="0"/>
              <a:t>ої</a:t>
            </a:r>
            <a:r>
              <a:rPr sz="2400" spc="-25" dirty="0"/>
              <a:t> </a:t>
            </a:r>
            <a:r>
              <a:rPr sz="2400" dirty="0"/>
              <a:t>політики</a:t>
            </a:r>
            <a:r>
              <a:rPr sz="2400" spc="-20" dirty="0"/>
              <a:t> </a:t>
            </a:r>
            <a:r>
              <a:rPr sz="2400" dirty="0"/>
              <a:t>школи</a:t>
            </a:r>
          </a:p>
        </p:txBody>
      </p:sp>
      <p:pic>
        <p:nvPicPr>
          <p:cNvPr id="20484" name="Picture 4" descr="Нет описания фото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548" y="1673475"/>
            <a:ext cx="3099179" cy="20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Возможно, это изображение (1 человек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547" y="3939233"/>
            <a:ext cx="3099179" cy="232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Возможно, это изображение (здания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3101934" cy="550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lh3.googleusercontent.com/ED1nsgLIZcdApyTmEohj88B_vfTbstwesTjx_gKOUoQ-ySDiUyp2O05SS_2tHHCuMnyxn2lQDYu7s9Bt3yegGh39C5kbJYOYEpMZYt68fb3xQ_J4NU2R2_A7eREBBSXERb8nHxFu8kdHbFPwVWZpfSsbmcYmqo735czKItDHMKDqYIfZiz0ReqpaviQVmYDkQEvGV-ztjDb5vYa_q8t0vRN36Mwdk9T0GqipBHcyUxVaYpHc8RSme-ePtc_UQ_RiSP49PnTqYcVIELe2aJxZGRp6A6DhzuKg_gkgAg3vhMIuqzi_ankewlE599ZAc3mxW-TKIY244MZXdQSGt3LaKBdXWJyh4PRAWbJJCCOEqDhi1OX4VvZlQkpoC-2EItzs4TAGw7Kelkw5lpXUG2-Rjb4U9d9t0lzQXqtf0Bl2suU8Ot-gZT4mlA4m_qtsZaG-l1stHZ32dabxJbamc8KRHE5lUqDfk7MWxY3pWEjEejbRbxr1Q0EDgcWiuWIxG9ZP7hxD91PZijSEesuAmYakgRbwaByH0T33-koWmJWxdtc2qw9BAAmLa5P9jUdqzPq_STFyUnyTP6wBkmT7D4T5ViED7DwLDbsZ7kHshJSPT2QDbMfNR7NQc3qzc0JfYKwmfQQfesN1tHw6wRrlTPV_-DRPAzEcpLlkOkQdNAYCOlEJgwq3q8HHnSv5RQyoO6R1kJdO7iZnoxQcdaSwY9wGq84h=w358-h634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714488"/>
            <a:ext cx="257445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17"/>
          <p:cNvSpPr/>
          <p:nvPr/>
        </p:nvSpPr>
        <p:spPr>
          <a:xfrm>
            <a:off x="3857620" y="5213605"/>
            <a:ext cx="1505113" cy="16443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14" y="228600"/>
            <a:ext cx="9144000" cy="1216705"/>
          </a:xfrm>
        </p:spPr>
        <p:txBody>
          <a:bodyPr/>
          <a:lstStyle/>
          <a:p>
            <a:r>
              <a:rPr lang="uk-UA" sz="4000" dirty="0">
                <a:solidFill>
                  <a:srgbClr val="002060"/>
                </a:solidFill>
              </a:rPr>
              <a:t>Озеленення школи</a:t>
            </a:r>
            <a:br>
              <a:rPr lang="uk-UA" sz="4000" dirty="0">
                <a:solidFill>
                  <a:srgbClr val="002060"/>
                </a:solidFill>
              </a:rPr>
            </a:br>
            <a:r>
              <a:rPr lang="uk-UA" sz="2800" dirty="0">
                <a:solidFill>
                  <a:srgbClr val="002060"/>
                </a:solidFill>
              </a:rPr>
              <a:t>Віртуальна прогулянка подвір’ям школи</a:t>
            </a:r>
          </a:p>
        </p:txBody>
      </p:sp>
      <p:pic>
        <p:nvPicPr>
          <p:cNvPr id="17410" name="Picture 2" descr="https://lh3.googleusercontent.com/zapmmryQtEFjkJd-jNDD2uqL8PrS_QFeuTAhPQ4E5EEMdfn_or2R5BbH0LtT22BhpVQEsd7ATLrfHJz1Eu7JQLHtNEfa5iVPRYsX3EV1jdJ0yFSXBVLy4l_R_tjW3sqCWuDjnOBfw84dNXCUWxAA63wkc47u33VeQGOykgyeqTWTfLGdg1ToHK2blXGibyTSdBFXS7rvr7tAstXpgTiAJarOTqaUC4cgU3anqZziRrdSTUatl2ana9uIx0IZQ6F0oIRdhA3bRu5I8L0o4Tw4knaMfURAE3LIwoTYTNlcUjpmMqJOoqZxyDH4iLfeI1qe5wwrzmZsP3G6crAurXD-8yEpL74kGXPQfAQPqP4m8f4HTyL53M8hDACx7KJd5XPC5Qtke7zKfqMcG3Fkk8VxPo8NgxUXzZTblxlL8QbKYjZ5Em4MA1iFAdx5ICnbU_wP1YKPBNItKwMXMLG3RBwqEZOpXuFRRFXo4bovWOvQMMK8zGwnSbhz7MTrvAWO85fuIwV_bLqJlnoCbMiLZCKlS41mIH2nTP8RFqHH6nWqkesk2lXTuKzvk7wXWprA8rBqX4S5ox_hki2sjrryzRGHXIgI1BYsCMoZ4eZMrkxdTxAOUnVw7naFsqkkX9ZPrPMC8zfjzPy-I0GXSq0lLLQSUp3vxnkn8mGL1dJqw9IoEicYGuldgQ45bcwc1vYTzI4=w1128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4" y="1454925"/>
            <a:ext cx="4797425" cy="269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lh3.googleusercontent.com/ddAFwZ7Q4inZAJYnPPhzgXeYDO2ffkjfpotzysrrvKXXzbyqg3IolO83iCGuOej3xDzSmVE9fwvbaepEue0fRmqLLpCDfQC4ylLMjiOFiijvZ9IIDAFCmslBTUKwN7v0EDJrHUlxfGiQAld4d9vuw5MtzHkgs-s2hdZ_w1mRf6RzP4h1cwSJ5wT2HLakPRqe82wXwMDTWKgjgULR8Ay0QribSR3tK7hBbuw3ue4QkDT7LQ_II9wuZBQUgUddwFZLbQE0t5_RA9Dcyz5Qa8a3sGBZmieKxSQ4j3-ccf7rsSih7NrjswrPaEs5MU0yZriH63kQ0DDROvTM6m5_BZaBXPnPu1Tr83f6DlzXiZ4cE_Wd4SO35YDM2iwmY1cWcdneXIITxJcYo3mvLMYPO-iIHTP3bwcD8QTf5MOuq4ZHzIO5mpvOeTb3CYmZkZjfC_vER2fggsaM0ow2IqQK66iKHJ_NzGEwM94MLPANUSsdpFRLLKSkZJpItqXvumSjWIpTv9X9fTgnKHUtQ08ExM7_uMY4ZL5m4LKscvhU2Nwju8TljOJ1oHdT7_nkmOIpAwLE_lCqiQxiGaXk2J9T7wFk8nAsq0rOWaS5PXS42KCr6iLaTeEZBgMLPXc_MXS0ypliuW4emkTRvBJ7PBlHJei4asxHB0UWPrY-V0nlkE24DPTOYNR0fYUmBZQvfLVelvw=w1128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9633" y="1445305"/>
            <a:ext cx="4762893" cy="267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lh3.googleusercontent.com/m_3GQNhGOw6pAisFbiTdy1JEk2y16Aep4xhYMXXOrPieZ6GpC7ZNK1r0vMWRtlpNWQTMpjKYpCWl1UUlyK5VwEtdiB1Pop6IV8ZIv-p6ls9piI6KJdVU8ViwmGLheBBqFnLd-5dgWrH8MonUzgArstxK59AW8NgItN9WN0VeHdvj5Qkkm4SuzdWnP2RqsVMhW36lsPdm19neIFtwK43UW3JITfW8IfWvaNH1f1qkRMAzn0K2KyIrco4Vnl1qcZXhfBluzF9VAOr5nwmLYmsFEsU3ZQQwMc_xnzXZfzwSTcR3q5nggVcnGZv85fiS28Ur49G8nGitKqDR6nEC0qmIu1AbNVBSmDoAyvdLb8SEsqMH0a89Q4vLaAgFDi1lo7-E_-or9HdWfiXm3rqaJdFeqzI4s1Rlplm2YC6tIMnzNkRQoj_B0wR7hHsZeBFKFXk4_uJ-IwISPY-w0YlJAChCnKdcennWJHFDcMx_hPuJ4ZCHKlkGBJAh7SQWWJy_os41xd8hwtdVh5rNDzhjiKpfQ8nkGwTaUdAsmKuGaWBOEGBp2giYBc2_RNbXZT0IVT24-iVMtsrlcNF7ZYhkVimQDnb03RbKNv8ryilLpNGycE2L0I5-Tb7TjKyei8Gei8S2lvQ_7r1J-n1Ga2y2ZxTeROICMvwkqjrAI24_rC6hHkMbcTvy9gLRBhX5-AAaseE=w1125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4" y="4160970"/>
            <a:ext cx="4670038" cy="263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lh3.googleusercontent.com/enNQeK8VCce1Dt6ueK1vhIgV9hE5v_11oh5xyMHUUcBZragTS6qRA9QxavLwf8Lp8WMaI__1mLyjWuKI0EJieuN0ZVpuPE-fg110cbExLorw1Se03DVM-DWBiVp0-UiqSdJohgvmf9bf9KtyAdTCrQoHahr_A7iVuuoFgPVeXgO-BN_Y6tVgDYV7P7Z-onDsXylPFmimv46kmuV3NXyFCjSDQ2H_BCaxVzptwNwoiVdDrMTKgLTiWPFY-gKvjCQv65VllTrlv0zaxtuBqZceK7iqzLFLc0WV4oItzMsjfEghBH-jrH3FuAtIflZSN8w4WKF22THDJ5D0ya_PN4kMVdgfpF1qy2SXa4GaGxJDDLnWdFPEUKdhE9BxjwUK3yiUtbNdDnWfGBKcfrVi_pVc7VeutuTWcDJzWQIHpwMu1tq7jfV_jdbtNweUJ5M3_7M2LFk2WU6DKMsAQwnYuW-EKLCoosg-vdbzTCjwZkNh5CyKKlpwEREirUS2qIQXWyDYzDhlpyizw7K7X65gC_6KT05lgsX868kLic944-hy1duwJAAIngNsOTPoyFbYuMfOFWSRn11uQikgcK6PosRyYvmglEpfmJhCLGxT5Nl4hBddgDMGsNhaGw2qnpiRjBuYhVZ4V5lz-ZRh_tB8w71BJv5nngFu1DYbfTqAdheOBcRmcRDXOuEMgsaCv9jB9bQ=w1128-h634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0466" y="4139199"/>
            <a:ext cx="4721225" cy="26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17"/>
          <p:cNvSpPr/>
          <p:nvPr/>
        </p:nvSpPr>
        <p:spPr>
          <a:xfrm>
            <a:off x="3377076" y="3408801"/>
            <a:ext cx="1505113" cy="16443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744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1371600" y="293172"/>
            <a:ext cx="6294883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6350" indent="-139065" algn="ctr">
              <a:lnSpc>
                <a:spcPct val="100000"/>
              </a:lnSpc>
            </a:pPr>
            <a:r>
              <a:rPr sz="32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Осеред</a:t>
            </a:r>
            <a:r>
              <a:rPr lang="uk-UA" sz="3200" b="1" spc="-10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ки</a:t>
            </a:r>
            <a:r>
              <a:rPr sz="3200" b="1" spc="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30" dirty="0">
                <a:solidFill>
                  <a:srgbClr val="002060"/>
                </a:solidFill>
                <a:latin typeface="Bookman Old Style"/>
                <a:cs typeface="Bookman Old Style"/>
              </a:rPr>
              <a:t>дл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я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навчальн</a:t>
            </a:r>
            <a:r>
              <a:rPr sz="32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32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- </a:t>
            </a:r>
            <a:r>
              <a:rPr sz="3200" b="1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пізнавальної</a:t>
            </a:r>
            <a:r>
              <a:rPr sz="3200" b="1" spc="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діяльності</a:t>
            </a:r>
            <a:endParaRPr lang="uk-UA" sz="3200" b="1" spc="-2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43800" y="44956"/>
            <a:ext cx="1428749" cy="1366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-1" y="0"/>
            <a:ext cx="1213101" cy="1411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Прямоугольник 12"/>
          <p:cNvSpPr/>
          <p:nvPr/>
        </p:nvSpPr>
        <p:spPr>
          <a:xfrm>
            <a:off x="5670209" y="2057400"/>
            <a:ext cx="33563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1130" marR="6350" indent="-139065" algn="ctr">
              <a:lnSpc>
                <a:spcPct val="100000"/>
              </a:lnSpc>
            </a:pPr>
            <a:r>
              <a:rPr lang="uk-UA" sz="28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Класна кімната </a:t>
            </a:r>
          </a:p>
          <a:p>
            <a:pPr marL="151130" marR="6350" indent="-139065" algn="ctr">
              <a:lnSpc>
                <a:spcPct val="100000"/>
              </a:lnSpc>
            </a:pPr>
            <a:r>
              <a:rPr lang="uk-UA" sz="2800" b="1" spc="-2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1-В </a:t>
            </a:r>
            <a:r>
              <a:rPr lang="uk-UA" sz="28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класу</a:t>
            </a:r>
            <a:endParaRPr lang="uk-UA" sz="28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6501" y="5161687"/>
            <a:ext cx="33563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1130" marR="6350" indent="-139065" algn="ctr">
              <a:lnSpc>
                <a:spcPct val="100000"/>
              </a:lnSpc>
            </a:pPr>
            <a:r>
              <a:rPr lang="uk-UA" sz="28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Класна кімната </a:t>
            </a:r>
          </a:p>
          <a:p>
            <a:pPr marL="151130" marR="6350" indent="-139065" algn="ctr">
              <a:lnSpc>
                <a:spcPct val="100000"/>
              </a:lnSpc>
            </a:pPr>
            <a:r>
              <a:rPr lang="uk-UA" sz="28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10-А класу</a:t>
            </a:r>
            <a:endParaRPr lang="uk-UA" sz="28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30722" name="Picture 2" descr="https://lh3.googleusercontent.com/bTYB5xzglR_T-Uee2H9BgkRmpvYrvh25yO-ovg78n2Lwi2IEJKJwnJwYX9JMao9Ea1b_pYdyaI_pzyw_Q6rXv0RyoOqbf2yCzycsOLncA7dkESQlOPQ873eaRN1YNXMGYYIvkrWcwmzLWcJt1MIzUel9_qp9fzRjRza_plEXXFmVhqU8jqsloOUkkL9Wa_N_v6bMOsxwLtLAb1_gcLl5q-h_MiMUyYTNb6uCRFfAAkbrsblnspAvHddCjC2ovQ_39VP1rrO37EigfXt8OTyHRjp-CyU_5UOYH-O47xITGCBjSffELqe0NikAxksl3qorZvGJYykvsgpUq2ZPJ_hhqzu0Igk0p_1hSEIlQH8SyK8_EAyYXpJ1DFsMuKqpx9wpkTiOSDp7q6IIEAAd6v6odD9HzlPnPTGZg__7iWb98xUx_8Gn579JZfgFRpDMLaYKCsPKtJcrDKr-Qu-YUMi50s67XZLe2MFqAzRan3mBdE4up1MEJ3W6etQlYCAGZ8me6iiNUMD5D1f9zaxIjwC1erK6zovNWkLqd1PSQrzqOjhm_elIXhG7Xr0GF6PagOzQnO-gi1mod1ZM4mGk48vNezSIbjrC0TecU8wSO5TEew6ZGZOOkxNOGm5sxfZxmAVCsSgRvWXlmuCroI3ON5BStbwDppRGd-7gVOOdG_QUs1GzD717Sveqhx-UmamyqcC9oNHeyjF5WdyjZCwdF7KSR1Wy=w846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736"/>
            <a:ext cx="4492625" cy="336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s://lh3.googleusercontent.com/64jMaQOrtk0iHt4RMWAhgitYgmELRFWriYCTfShGspyEdRCNWHOmNurYBP293qU8RA4LMdXVVjFSaFi9rsS5JqWH8hQpcif6kr42b9VO5rq-wHCC_FBgawmKIiGkbj5LT7gwPRzV8tv8ZOXc4p_4D7J9DNmw1I4JT-Nkn-Sdqexn6Vykhd0meudKNJS8CQUw8Az3QHD9o3Q-tWQCaI20xxQ84QtihNm81t9UUbAWXxbiP7Cv18MwzCq1_xKX2Y5HbG6CwDbqd85wIy864TP6FeHIdlr9gBD0NHVi7Eg85AozR6bLEZLI2qvhCQVngxDKybwYwOIOfHMChN-7qL4KVqH_aWN5Flb93J0ZKdoE-ihGvGG-RHqLleAEY8ISGlONOAOY4VoHHyZIN2b1Hn_w4oQhOJPCRHM2us27CpaWAD8fy26Tgr-qp3WXfAkI9ya2V3ryH6f4hleg4KDw5Nw-ZjMcuv8uYh9q2CxIZEeEF2MRoci99uy0SaKcos4yF8dX1j0aZ76qhb9JXF6ycSdTtCJam5o8Bn_VB1Q05ou-BghLHvGsIaDyIArXiTRCLofcnq1y_GNw7WJaR_Xix_RUvx8KwOVi3m7z0chSIV6Qx1RFub1vJNNRJvN_81BexwI40vtZwCGQVH2GWruJWKHjyWVEmLG6YnS4EvZmGivPJuPXviUEy5s9n38P28T-ZEkWkzzPNTSETU1qBW6nvgu8P6hW=w846-h634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1396" y="3352800"/>
            <a:ext cx="4416425" cy="33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https://lh3.googleusercontent.com/EjzNy8-dX9ygpdcOZgoRfL83kuOjRrWphKyV2LGkMyyo0NHSe1fm-e5dX-Q_WfONJcrCLNdsn-ATnkrm-9NsBnW3fV1GZ2hZIOaokkt8tndkMEaWzKLaGJNW-nvHyiIArGgr5vStoJ5cqjXz2Lzzoe3NI8evs8ITlK2nPQN0h8yv5HK2eX_OkoMA9FLVzF5nCykACgEuOXn4QF-hXF25SsAeUPi5e5AZdEqPqs0e0gVbeo2QV6YFDc1rky04226vhU-zuNN0BorRR1i_kcK5IrjgpooD0Xid1NCc51YI-NbEzgEkor_KIdAq4nU0x4QR1FAQS-Yyg9Oryl9inC7VIM0BZhSQ_Od8-p9vD41EVQgaJE2NPBYcIxYOAUv7DG5MDwNgkGFtI2NaYfP3QRqBClZx3OtDiD2is9PGYbpZEwSfiVa3xzPSNmkL6R6kRjNIOuToD6ON2lGV0PpVTbEmAdB5ss3q3AM2QvtDwQ9lKdgCp3tvI2_RW2k7xfnrX3vAXtiEel54MkTYM2KG_hiub71Ln6UG496bVqTn3YRwa0bU8u0yaZk-u1JrkROXsuPKBJ4_kFCcW9YWjDA-E69xQxTeSSgfORq3jSNzJqbRd4oz-kFZQDMW8Vi1Y2VyWsElBYrQ6GpW4yZbTpUlx9-KuQnLCR3cIsa0NNQtqLrGfXjhXenM8bwD34GOippNMSyF7dIWP8nmcOIawxV1evjpPXlz=w846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3929090" cy="2783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h3.googleusercontent.com/YdreotAhC168e5dT7dFiQwE8iQwpR44_MgTLosxRqcyDar4o5SWP2YAXiCyqKD9zFvkxUyxokixuSq_iJomceJvCHtWtx2rCPkvWnAC6yBw4Fq2R7fHJQ4u7dChNeWpweXZxyDThf_JyZe4TUx-pjO9tz0tEHJtmG3T8yniiWUaXzEpKY3KmJewuVbTKJfCi_zgpX-WY6wxHd32DKxQl-O84E0KKBGzsU9w9eb30-Wts5nFNyFL6oBSWR6fUXgPGh83ok1X5Oot6YLTSsL14S6te7vYW7JKqyXoZZcPYlQULat-gax9Y8HN9-ChMEY5X8YhMkHvQ74lE9nlMjIZ7OCquZHOiEebXwAYVJkulk_p6PXZtPl-99KNic5XM3SFxutF0swCYNtjOvCQMVxph5ys3Uvkk7KKgM6KZzuQ4x57BKiaGZ7g8Qcp-LSdG9sVolyqls_pKIdX774U4-pMeUZggBUFiqjgvNxcwep4QCTylJ5RRLH8jeiWrARADXDhLPJhFcll39F7HmPwaXhehAmtaQdjoUf-EOJ6G1Al30xiXET65oBWZy9I1bAcE_cCHke9bYBTtgTV7B2VxcpSevZkiazuHmAEdOqflAl0DUAwJx2siSmTA1z0_dcyPnZ6YBZLNBENXL8ASguFpFP_4TMS2n2VxNgu3dY9Uu-OBnYQepn0E8xvkJVzDh21dT_Xmv2swv86UcCrakhKLi4KVg7kB=w476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42"/>
          <a:stretch>
            <a:fillRect/>
          </a:stretch>
        </p:blipFill>
        <p:spPr bwMode="auto">
          <a:xfrm>
            <a:off x="4521206" y="1000108"/>
            <a:ext cx="4622794" cy="56436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s://lh3.googleusercontent.com/xkcHl08XZLu4FV5QmbKFR_TvROC0d7slzi1m36CGv94FDDuXTXJX_hwUp_rJSwKY5uw9i-yeBCSkGcLuTPhEmpoo9QkKpMiTXwIf3is6NZo8br_c-uObH3d39sH9ryIgFWjc3hhFoWxpyNxy2aIe0HEwpRkLcFTro8oblaWMQd13TF5qBkhHMpHH_9j56D3Sa_cTh4wEEKmBOO-qIOyfjQ66InC_GVYXnMSxcLWdQbY-Vn6P_B5YxUnKc19ScyyYzX3Cbp0LaQLhTUcwJu2tLKuf9kWGc2oyy3e0cX4zF_4_wLE1e2BRT62S-ApnNOAs8T4_9o-87-D7HgDUilHbmUcSyubWfrLZ5TrS6solmePESZcKFu5RekDyh8ynLpPWp3oHsSwFRbxJF-gRMQ1XJPa9V49LCet3KWg7lM_u_VwvdfYQRGw__qASMPGTTq0BRlk6S3CkwopO2OoM8mlh8ZARhjIQCwK7GgXnANHKNSwTUscjIQTg1_XouMKpGgZzwGIC6rahEAHfqVizysuRehyJ35yRHYjYLUacmbCPdzIqSvTmVrXqWX6mrlm9s35kk2PvL4jffivC7u-d1erQvKdNJTXjDHf0cibFu9w9iFUQFJvuqDro_mlWJ6zM7SPBwOPf2JNi2_UFW4sd0ZJBaYhWenUts6v0y2SsXVFw_k3515QYr5HF06AWHc4Fyim4k42l9aI-P_gTKmr_H_zjzmW_=w476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06" r="-3389" b="17286"/>
          <a:stretch>
            <a:fillRect/>
          </a:stretch>
        </p:blipFill>
        <p:spPr bwMode="auto">
          <a:xfrm>
            <a:off x="214282" y="3500438"/>
            <a:ext cx="4357686" cy="335756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8"/>
          <p:cNvSpPr txBox="1"/>
          <p:nvPr/>
        </p:nvSpPr>
        <p:spPr>
          <a:xfrm>
            <a:off x="1428728" y="0"/>
            <a:ext cx="6294883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6350" indent="-139065" algn="ctr">
              <a:lnSpc>
                <a:spcPct val="100000"/>
              </a:lnSpc>
            </a:pPr>
            <a:r>
              <a:rPr lang="uk-UA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Оновлення </a:t>
            </a:r>
            <a: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меблів </a:t>
            </a:r>
            <a:b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у </a:t>
            </a:r>
            <a:r>
              <a:rPr lang="uk-UA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класних кімнатах</a:t>
            </a:r>
            <a:endParaRPr lang="uk-UA" sz="3200" b="1" spc="-2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object 9"/>
          <p:cNvSpPr/>
          <p:nvPr/>
        </p:nvSpPr>
        <p:spPr>
          <a:xfrm>
            <a:off x="7884414" y="44957"/>
            <a:ext cx="1088135" cy="1099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10"/>
          <p:cNvSpPr/>
          <p:nvPr/>
        </p:nvSpPr>
        <p:spPr>
          <a:xfrm>
            <a:off x="-1" y="0"/>
            <a:ext cx="1213101" cy="1411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520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s://lh3.googleusercontent.com/F1V5maLT2MlbDieOgeBcSABzZkNgCIjSsZtEEYljcTDIlLmFVGbz-OmcaI2Mq-MC5YOTHZhr616N2OhzeKVM7niFGcWRUXJHZ_5Y9o6QFiMa2C3YH3_ozocICBFpA6bATkx6DdhsuV6ZGjs6Gc3F7HXfQfkBzOjgy-8XMejlxpbpkNilu6CnMXqHmk6fQVLbeY4Xw4uCSzQpCDlmpBl2VezGAi_oHLwYIdCiTQCaePAnWvac2oupw_-NuQw0OlebfZqVBX54G9rT9jq5obcVTOiUdZmWMdNqX6b476kUf68MFuyXdyjz6_rcCV1nC_OZJZV79lYKCqL6cpyto9JKXKgvkYGjEkTm97Gp7NSZ-5C53C3g1lpDLhf8mnFTCrzva39xXcn9JqEGExci23-byATm_dnoX8IYC_y8dgQhIomPkTgyPvyxHz5ZnNN1tgM_V7HN7uaO-8lEuoaej6I3X1JZ7oxQ2ApZ0kYCc6rmvjchTEAdJwthuoMYWtSR8gC4Nbnn0W50IXoIgrwSSDV_BkDY5urcp_sAVRbn9zvf7OW1xZefhaE53_Ef94WUaimWvJwHpXpSqjLw_SUxpa8og8sXCLyeedAALDrQCVzkUmfLdlsWflSdOvI07PE3rb4Zw19ePyfeRNKQhYGFhas9DOSfOPjfERpnJf-I1s-ZHVime1W-8Ch1-jG038AxOX35nlaUiu-HIme6OvysclffTI4y=w846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1" b="8624"/>
          <a:stretch>
            <a:fillRect/>
          </a:stretch>
        </p:blipFill>
        <p:spPr bwMode="auto">
          <a:xfrm>
            <a:off x="1285852" y="1357298"/>
            <a:ext cx="7429552" cy="492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8"/>
          <p:cNvSpPr txBox="1"/>
          <p:nvPr/>
        </p:nvSpPr>
        <p:spPr>
          <a:xfrm>
            <a:off x="1433972" y="213455"/>
            <a:ext cx="6294883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6350" indent="-139065" algn="ctr">
              <a:lnSpc>
                <a:spcPct val="100000"/>
              </a:lnSpc>
            </a:pPr>
            <a:r>
              <a:rPr lang="uk-UA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Оновлення </a:t>
            </a:r>
            <a: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меблів</a:t>
            </a:r>
            <a:b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у класних </a:t>
            </a:r>
            <a:r>
              <a:rPr lang="uk-UA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кімнатах</a:t>
            </a:r>
            <a:endParaRPr lang="uk-UA" sz="3200" b="1" spc="-2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1714480" y="6143644"/>
            <a:ext cx="629488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130" marR="6350" indent="-139065" algn="ctr">
              <a:lnSpc>
                <a:spcPct val="100000"/>
              </a:lnSpc>
            </a:pPr>
            <a:r>
              <a:rPr lang="uk-UA" sz="2800" b="1" spc="-2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Шафа у кабінеті хімії</a:t>
            </a:r>
            <a:endParaRPr lang="uk-UA" sz="2800" b="1" spc="-2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-1" y="0"/>
            <a:ext cx="1213101" cy="1411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7858148" y="0"/>
            <a:ext cx="1088135" cy="1099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0922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hoto_2021-06-17_13-48-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285860"/>
            <a:ext cx="4179105" cy="5572140"/>
          </a:xfrm>
          <a:prstGeom prst="rect">
            <a:avLst/>
          </a:prstGeom>
        </p:spPr>
      </p:pic>
      <p:pic>
        <p:nvPicPr>
          <p:cNvPr id="2" name="Picture 10" descr="https://lh3.googleusercontent.com/nEHhEOSCyzmsnNuk--GpgTNU0bo_kCO2xWB_SKl2yTE21eO-Y2G2WdN_Q2tYwHR-lEtcPoVRxRRyQTucgHPOWYAGXqoAdJqWP1DpDBOVx_GN5ZyzpOMqJ6WjE5oWw9uylL2C97EkXHJj4zbE94KfXQ0DIW9t0oxnKSAuP-7KX0xKy2lXejaM6EYzlo9zf2HwtCkxDbVErLZfR4RZFFHPzhjvROeGGtSwpkIVtcKCx8xOYYuO2NktxEvKgl9BH6QtwWU3KJ7dYoAsJnueGg3vaNT24FP6o1X5L8eu4a9A3Tdl0v6ZYLwVVpLJ7TqeQLRd-OckMs98HuiObvkDer6DSGYdkL87gZP_2clgMcFpe6KplHk_qQXN6dvs9ubXm5re7ob56GMYp8CIkHZI0nXEBH2RpR946Ss-pGIHRHhKGiSg_f0eWKdVQXf-AAyqmWjk3cwOwFPbWuu2-WOUNDjrSBU13lWAsbb9gJrmqGgVKE_iglGTMN0CT69NdtMXf3e5T-8MPKpYKTviv-eYejy64ELIbK-kZ3QKiTvQ4cFh578dLIWLpr0nUWyX3ujsJkwHxSuHyCFlsd_VLj7Z_QvBKVy8gbouysLs2TbHGRe3Xstg7Wq3nUAkKoM7UTjhdUzNgZqL7GmAq6wvrNRzykQXDJnF8yqflMTmevZpDo8ztPxtxTAi0u9V3XfJkCmIbirxSc4jIwXdvXnx4iMp4rsh3BYr=w846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321664"/>
            <a:ext cx="3929090" cy="294449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0" y="0"/>
            <a:ext cx="8229600" cy="1621981"/>
          </a:xfrm>
          <a:prstGeom prst="rect">
            <a:avLst/>
          </a:prstGeom>
        </p:spPr>
        <p:txBody>
          <a:bodyPr vert="horz" wrap="square" lIns="0" tIns="143255" rIns="0" bIns="0" rtlCol="0">
            <a:spAutoFit/>
          </a:bodyPr>
          <a:lstStyle/>
          <a:p>
            <a:pPr marL="45783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Капітальний ремонт</a:t>
            </a:r>
            <a:b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 дитячих убиралень </a:t>
            </a:r>
            <a:b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-1" y="0"/>
            <a:ext cx="1213101" cy="1411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7858148" y="0"/>
            <a:ext cx="1088135" cy="1099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2" name="Рисунок 11" descr="photo_2021-06-17_13-48-10.jpg"/>
          <p:cNvPicPr>
            <a:picLocks noChangeAspect="1"/>
          </p:cNvPicPr>
          <p:nvPr/>
        </p:nvPicPr>
        <p:blipFill>
          <a:blip r:embed="rId6"/>
          <a:srcRect l="4194" t="22268" r="-10849" b="13738"/>
          <a:stretch>
            <a:fillRect/>
          </a:stretch>
        </p:blipFill>
        <p:spPr>
          <a:xfrm>
            <a:off x="500034" y="3886177"/>
            <a:ext cx="4071966" cy="32575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s://lh3.googleusercontent.com/EJOztWboXwNz2-JqbWYSUhstOQxb35tlVGdG_5q2TeE_6GgM2zjrxbUmPPGXZvbk8jTCdSQsDJTN_aJFzrW7kSMzLDr-Z8lu6cDZ6uGJxmAp-ZEunyKBTHJID5x_iuBLnNzBOZx-1dvYdVu1bUVFZKi9UG0yIxcJr60_jx-061G8YjUg6ixIzInZxC1rWkBB8gxK78XDpLT4qPRDwM-Y9xPrnOJW26xjtUuEXHHqQ43WVLR4rfuvhnTDvKtlHHolDyEzlN7Bmt2KRC5loSXVTcIuiQEEv61xoLtuj-Nlz9CTOb_N1hdzrJkvkRW4IqzyQM_xP1nXZ3rHaUeFU0LF5NlTw4riNtNV5SxKTjPVWqQNHkG3BN0jFazwYWLM0TvqZ7Nm7sYy8foXzGyFZr2yeRIbSWqt-6C042VLoy_v51j2qOJZ95fyqtoD9ezeBSzOl5nygg5V0ZDmr99XXj80J8E0LpAI0iXwipOk1eHfPwZ1pSBNdEf8c6gUcX-dv6wx1p5-GjmZO_ymSpNeXXji5s9DF5nElJ8hTGXkniQzqrfuzxeLwffYfZSBADUAjxzxsb3pSe3aLa2i0p_RLujGQzyP5SnBNVlDEeJU1gNw8XKxJMnsgQZ9tKgidxbSZmCPyNcWOiI-2xdb49qHtkwfdrjZHKp9ANbDWd5oAUOCBBJ580ysZrL5TYpWCmcikOJE6iOq6LorUW08kx60zFfFbooI=w476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0145" y="1071546"/>
            <a:ext cx="4193855" cy="55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214346" y="0"/>
            <a:ext cx="8229600" cy="1437316"/>
          </a:xfrm>
          <a:prstGeom prst="rect">
            <a:avLst/>
          </a:prstGeom>
        </p:spPr>
        <p:txBody>
          <a:bodyPr vert="horz" wrap="square" lIns="0" tIns="143255" rIns="0" bIns="0" rtlCol="0">
            <a:spAutoFit/>
          </a:bodyPr>
          <a:lstStyle/>
          <a:p>
            <a:pPr marL="457834" algn="ctr">
              <a:lnSpc>
                <a:spcPct val="100000"/>
              </a:lnSpc>
            </a:pPr>
            <a:r>
              <a:rPr lang="uk-UA" sz="2800" dirty="0" smtClean="0">
                <a:solidFill>
                  <a:srgbClr val="002060"/>
                </a:solidFill>
              </a:rPr>
              <a:t>Капітальний ремонт</a:t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uk-UA" sz="2800" dirty="0" smtClean="0">
                <a:solidFill>
                  <a:srgbClr val="002060"/>
                </a:solidFill>
              </a:rPr>
              <a:t>дитячих </a:t>
            </a:r>
            <a:r>
              <a:rPr lang="ru-RU" sz="2800" dirty="0" err="1" smtClean="0">
                <a:solidFill>
                  <a:srgbClr val="002060"/>
                </a:solidFill>
              </a:rPr>
              <a:t>убиралень</a:t>
            </a:r>
            <a:r>
              <a:rPr lang="uk-UA" sz="2800" dirty="0" smtClean="0">
                <a:solidFill>
                  <a:srgbClr val="002060"/>
                </a:solidFill>
              </a:rPr>
              <a:t> </a:t>
            </a:r>
            <a:br>
              <a:rPr lang="uk-UA" sz="2800" dirty="0" smtClean="0">
                <a:solidFill>
                  <a:srgbClr val="002060"/>
                </a:solidFill>
              </a:rPr>
            </a:b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55864" y="104394"/>
            <a:ext cx="1088135" cy="1100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31750" name="Picture 6" descr="https://lh3.googleusercontent.com/gjInpfiTXdX61aPxYolT2pyjqvjo7We6iL2edvS3W87Q172hjKTLCPaWEQ2QM2z9LtfHbtK4LBzdYVk0rI0v-ZSgfYlqpakT7wp3BXfINMGRnI2MwyiKvJk-z9Qq6RnvWJKSQ64F56wpx1aVx4czBJ3YnlYrNBHDBl6vk-8l3qkP5Rmiv_CqNlWtZLFqVA-Ulv2EQ02GliHHuM71GengOnsNAbREEhDhw_1W1h7g7KY0oiaFHIJcl-Y_EdMKC5fHWVZhLd1DWNLAZ0psTIyc6g0ScZGvk0rH24q29uLgzVNLN0bUrHHVFT0fQGLf-wbJIIuQ2Ih8l157KuJ0p4GegC6NuYvPTemPbYzonyiLaLtyvlyLq7Drt1ZnjiZ7sTmSW4egecpESzLthWpupwajiAONdj76e3Hl3xEStg9Ng4NyTOjfAK4S0ZPvZ0u3qVqEtJPjXqNQcj_2lBB1o6vnrLM1WgClxYa7RNDwyryRbCfg3upXKVY6ryhC_uxpKsQNCDPZ4DbbHvrl8MjodLCqMzEcSEbRD5WU-kfiJ01zCa1XyyQw4-ofTS39VUB_Y6_K_Kw_eE1fcHQZbTAVHSMuglcmy3UdZ2uKj4NN7eZidDm6dCLRRjSwkc_bhdSIOBes401KCVpR1LdSTaNjYITvd5evSNzZPxoHsD4a639RUJRYo0AbaRBqWMUkLaq01pe4A1wQGnyc7RKlJZQ_I06KbRmK=w846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4143356"/>
            <a:ext cx="4052329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s://lh3.googleusercontent.com/4O0FzXEcv7Fb9XgVq7uhexnF3YqAjpVUMV-7PveKmwqWluaHR1IvOaws7XHPu7mkJ2OtUUuBBtQ6ikx-n0vgFxUC8z13xa-Ylc4T-K7NmNJJr3_vg1UT9732MHeZGtZfJhxwSQvU4WpfGtHzVU-cnzaeFNZxi5ENDAXGZYMSPq_PAhi5j0TlqS5I8I_SSfXUrb9XVx4XzLJnE7iEqXXJKq0pA8rVx5ymsXSyzMy2vMvSjaf0iPDFX-eDJxN4A9VZAxT_eXDX9VzHBzNq283xe0AxVVAfHafrAb6QjD8Ia-lph3XS8u8XM5WyThu_C4koNYI3GQ-4Bmb4YVla1m4DW2jhxGFEIYBRG8p9i006nVRbgCg9H-qSzAT0Du0PptDFrcRB2HgYtZw55ZADm_KYVbbMA4P-GYQNGx1rFVKBOev9xvyh896--lRtLBGNUzhBcoejZLtssOlKNzRf0HqsR6q0d-P-3lpbng9sxVIB4ftGSyUgIlVVnaDuxnYidO74U2nfM5bzaK2EKSactrfciCdn0OVgm3ZNRLNPpb-gkIeaFdiWE99xXfYiZdOVrSpa18JHb3M0eYfFDnwRCh7nRlmYXL8fuRvov0DMkyKJbGypwy9ry8L4X6NCjSAAG811Lct3l_DDKX3lDjiJYRGbGknqWZjLOOWmtPlp9kamXiSpVosERYYEHqvdMa8VBBV5vO4fop52PWcyb5L6AER4JK3H=w846-h634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142984"/>
            <a:ext cx="3929090" cy="29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10"/>
          <p:cNvSpPr/>
          <p:nvPr/>
        </p:nvSpPr>
        <p:spPr>
          <a:xfrm>
            <a:off x="-1" y="0"/>
            <a:ext cx="1213101" cy="14117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8244" y="186151"/>
            <a:ext cx="745617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35255" algn="ctr">
              <a:lnSpc>
                <a:spcPct val="100000"/>
              </a:lnSpc>
            </a:pPr>
            <a:r>
              <a:rPr sz="32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Осеред</a:t>
            </a:r>
            <a:r>
              <a:rPr lang="uk-UA" sz="3200" b="1" spc="-10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ки</a:t>
            </a:r>
            <a:endParaRPr sz="32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2700" algn="ctr">
              <a:lnSpc>
                <a:spcPct val="100000"/>
              </a:lnSpc>
            </a:pPr>
            <a:r>
              <a:rPr sz="3200" b="1" spc="-30" dirty="0">
                <a:solidFill>
                  <a:srgbClr val="002060"/>
                </a:solidFill>
                <a:latin typeface="Bookman Old Style"/>
                <a:cs typeface="Bookman Old Style"/>
              </a:rPr>
              <a:t>дл</a:t>
            </a:r>
            <a:r>
              <a:rPr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я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художнь</a:t>
            </a:r>
            <a:r>
              <a:rPr sz="3200" b="1" spc="-15" dirty="0" err="1">
                <a:solidFill>
                  <a:srgbClr val="002060"/>
                </a:solidFill>
                <a:latin typeface="Bookman Old Style"/>
                <a:cs typeface="Bookman Old Style"/>
              </a:rPr>
              <a:t>о-</a:t>
            </a:r>
            <a:r>
              <a:rPr sz="32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твор</a:t>
            </a:r>
            <a:r>
              <a:rPr sz="3200" b="1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чої</a:t>
            </a:r>
            <a:r>
              <a:rPr sz="3200" b="1" spc="3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діяльності</a:t>
            </a:r>
            <a:r>
              <a:rPr lang="uk-UA" sz="32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 та відпочинку</a:t>
            </a:r>
            <a:endParaRPr sz="32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84414" y="44957"/>
            <a:ext cx="1088135" cy="10995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132" y="1643050"/>
            <a:ext cx="3336014" cy="5004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4038600"/>
            <a:ext cx="3941118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86" y="1720189"/>
            <a:ext cx="4607152" cy="307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ject 8"/>
          <p:cNvSpPr/>
          <p:nvPr/>
        </p:nvSpPr>
        <p:spPr>
          <a:xfrm>
            <a:off x="3829683" y="1984973"/>
            <a:ext cx="1493520" cy="16885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828800"/>
            <a:ext cx="5486400" cy="3855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9835" y="1119123"/>
            <a:ext cx="4648200" cy="30988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9835" y="3657600"/>
            <a:ext cx="4648200" cy="30988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2400" y="4976512"/>
            <a:ext cx="1905000" cy="1779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9"/>
          <p:cNvSpPr/>
          <p:nvPr/>
        </p:nvSpPr>
        <p:spPr>
          <a:xfrm>
            <a:off x="188686" y="311277"/>
            <a:ext cx="1078230" cy="11971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81000" y="50747"/>
            <a:ext cx="9144000" cy="1718162"/>
          </a:xfrm>
          <a:prstGeom prst="rect">
            <a:avLst/>
          </a:prstGeom>
        </p:spPr>
        <p:txBody>
          <a:bodyPr vert="horz" wrap="square" lIns="0" tIns="238505" rIns="0" bIns="0" rtlCol="0">
            <a:spAutoFit/>
          </a:bodyPr>
          <a:lstStyle/>
          <a:p>
            <a:pPr marL="1884680">
              <a:lnSpc>
                <a:spcPct val="100000"/>
              </a:lnSpc>
            </a:pPr>
            <a:r>
              <a:rPr sz="3200" dirty="0" err="1">
                <a:solidFill>
                  <a:srgbClr val="002060"/>
                </a:solidFill>
              </a:rPr>
              <a:t>Дитяча</a:t>
            </a:r>
            <a:r>
              <a:rPr sz="3200" spc="5" dirty="0">
                <a:solidFill>
                  <a:srgbClr val="002060"/>
                </a:solidFill>
              </a:rPr>
              <a:t> </a:t>
            </a:r>
            <a:r>
              <a:rPr sz="3200" dirty="0" err="1">
                <a:solidFill>
                  <a:srgbClr val="002060"/>
                </a:solidFill>
              </a:rPr>
              <a:t>бібліотека</a:t>
            </a:r>
            <a:r>
              <a:rPr lang="uk-UA" sz="3200" dirty="0">
                <a:solidFill>
                  <a:srgbClr val="002060"/>
                </a:solidFill>
              </a:rPr>
              <a:t> – місце </a:t>
            </a:r>
            <a:r>
              <a:rPr lang="ru-RU" sz="3200" dirty="0" err="1">
                <a:solidFill>
                  <a:srgbClr val="002060"/>
                </a:solidFill>
              </a:rPr>
              <a:t>творчої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самореалізації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особистості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кожної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дитини</a:t>
            </a:r>
            <a:endParaRPr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152400" y="124894"/>
            <a:ext cx="8877935" cy="578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ct val="100000"/>
              </a:lnSpc>
              <a:tabLst>
                <a:tab pos="485775" algn="l"/>
              </a:tabLst>
            </a:pPr>
            <a:endParaRPr lang="ru-RU" sz="3800" b="1" i="1" dirty="0" smtClean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635" algn="ctr">
              <a:lnSpc>
                <a:spcPct val="100000"/>
              </a:lnSpc>
              <a:tabLst>
                <a:tab pos="485775" algn="l"/>
              </a:tabLst>
            </a:pPr>
            <a:r>
              <a:rPr sz="38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У</a:t>
            </a:r>
            <a:r>
              <a:rPr sz="36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	20</a:t>
            </a:r>
            <a:r>
              <a:rPr lang="ru-RU" sz="36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20</a:t>
            </a:r>
            <a:r>
              <a:rPr sz="3600" b="1" i="1" spc="-2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-</a:t>
            </a:r>
            <a:r>
              <a:rPr sz="36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20</a:t>
            </a:r>
            <a:r>
              <a:rPr lang="ru-RU" sz="36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21</a:t>
            </a:r>
            <a:r>
              <a:rPr sz="3600" b="1" i="1" spc="1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600" b="1" i="1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н.р</a:t>
            </a:r>
            <a:r>
              <a:rPr sz="3600" b="1" i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.</a:t>
            </a:r>
            <a:endParaRPr sz="3600" dirty="0" smtClean="0">
              <a:latin typeface="Bookman Old Style"/>
              <a:cs typeface="Bookman Old Style"/>
            </a:endParaRPr>
          </a:p>
          <a:p>
            <a:pPr marL="12700" marR="6350" algn="ctr">
              <a:lnSpc>
                <a:spcPct val="100000"/>
              </a:lnSpc>
            </a:pPr>
            <a:r>
              <a:rPr sz="3600" b="1" i="1" spc="-25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педк</a:t>
            </a:r>
            <a:r>
              <a:rPr sz="3600" b="1" i="1" spc="-3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олектив</a:t>
            </a:r>
            <a:r>
              <a:rPr sz="3600" b="1" i="1" spc="-1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600" b="1" i="1" spc="-35" dirty="0">
                <a:solidFill>
                  <a:srgbClr val="FF0000"/>
                </a:solidFill>
                <a:latin typeface="Bookman Old Style"/>
                <a:cs typeface="Bookman Old Style"/>
              </a:rPr>
              <a:t>СБШ</a:t>
            </a:r>
            <a:r>
              <a:rPr sz="3600" b="1" i="1" spc="1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600" b="1" i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#23</a:t>
            </a:r>
            <a:r>
              <a:rPr sz="3600" b="1" i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600" b="1" i="1" spc="-30" dirty="0">
                <a:solidFill>
                  <a:srgbClr val="FF0000"/>
                </a:solidFill>
                <a:latin typeface="Bookman Old Style"/>
                <a:cs typeface="Bookman Old Style"/>
              </a:rPr>
              <a:t>пра</a:t>
            </a:r>
            <a:r>
              <a:rPr sz="3600" b="1" i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ц</a:t>
            </a:r>
            <a:r>
              <a:rPr sz="3600" b="1" i="1" spc="-30" dirty="0">
                <a:solidFill>
                  <a:srgbClr val="FF0000"/>
                </a:solidFill>
                <a:latin typeface="Bookman Old Style"/>
                <a:cs typeface="Bookman Old Style"/>
              </a:rPr>
              <a:t>ював</a:t>
            </a:r>
            <a:r>
              <a:rPr sz="3600" b="1" i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 над</a:t>
            </a:r>
            <a:r>
              <a:rPr sz="3600" b="1" i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600" b="1" i="1" spc="-30" dirty="0">
                <a:solidFill>
                  <a:srgbClr val="FF0000"/>
                </a:solidFill>
                <a:latin typeface="Bookman Old Style"/>
                <a:cs typeface="Bookman Old Style"/>
              </a:rPr>
              <a:t>мет</a:t>
            </a:r>
            <a:r>
              <a:rPr sz="3600" b="1" i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о</a:t>
            </a:r>
            <a:r>
              <a:rPr sz="3600" b="1" i="1" spc="-30" dirty="0">
                <a:solidFill>
                  <a:srgbClr val="FF0000"/>
                </a:solidFill>
                <a:latin typeface="Bookman Old Style"/>
                <a:cs typeface="Bookman Old Style"/>
              </a:rPr>
              <a:t>дичною</a:t>
            </a:r>
            <a:r>
              <a:rPr sz="3600" b="1" i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600" b="1" i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проблемою:</a:t>
            </a:r>
            <a:endParaRPr sz="3600" dirty="0">
              <a:latin typeface="Bookman Old Style"/>
              <a:cs typeface="Bookman Old Style"/>
            </a:endParaRPr>
          </a:p>
          <a:p>
            <a:pPr marL="40640" marR="33655" indent="-1270" algn="ctr">
              <a:lnSpc>
                <a:spcPct val="100000"/>
              </a:lnSpc>
            </a:pPr>
            <a:r>
              <a:rPr sz="3800" b="1" i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«</a:t>
            </a:r>
            <a:r>
              <a:rPr lang="ru-RU" sz="3800" b="1" i="1" spc="-30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Формування</a:t>
            </a:r>
            <a:r>
              <a:rPr lang="ru-RU" sz="3800" b="1" i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та </a:t>
            </a:r>
            <a:r>
              <a:rPr lang="ru-RU" sz="3800" b="1" i="1" spc="-30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розвиток</a:t>
            </a:r>
            <a:r>
              <a:rPr lang="ru-RU" sz="3800" b="1" i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3800" b="1" i="1" spc="-30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наукового</a:t>
            </a:r>
            <a:r>
              <a:rPr lang="ru-RU" sz="3800" b="1" i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стилю </a:t>
            </a:r>
            <a:r>
              <a:rPr lang="ru-RU" sz="3800" b="1" i="1" spc="-30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мислення</a:t>
            </a:r>
            <a:r>
              <a:rPr lang="ru-RU" sz="3800" b="1" i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та «</a:t>
            </a:r>
            <a:r>
              <a:rPr lang="en-US" sz="3800" b="1" i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Soft skills</a:t>
            </a:r>
            <a:r>
              <a:rPr sz="3800" b="1" i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»</a:t>
            </a:r>
            <a:r>
              <a:rPr lang="uk-UA" sz="3800" b="1" i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(навичок міжособистісного спілкування) у контексті педагогіки партнерства в умовах НУШ»</a:t>
            </a:r>
            <a:endParaRPr sz="38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04800" y="124894"/>
            <a:ext cx="1034034" cy="256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080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7711" y="1578102"/>
            <a:ext cx="4815078" cy="3210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157" y="4841746"/>
            <a:ext cx="2880360" cy="1920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3338" y="4841746"/>
            <a:ext cx="2880360" cy="19202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7616"/>
            <a:ext cx="8229600" cy="1377044"/>
          </a:xfrm>
          <a:prstGeom prst="rect">
            <a:avLst/>
          </a:prstGeom>
        </p:spPr>
        <p:txBody>
          <a:bodyPr vert="horz" wrap="square" lIns="0" tIns="266446" rIns="0" bIns="0" rtlCol="0">
            <a:spAutoFit/>
          </a:bodyPr>
          <a:lstStyle/>
          <a:p>
            <a:pPr marL="384175" algn="ctr">
              <a:lnSpc>
                <a:spcPct val="100000"/>
              </a:lnSpc>
            </a:pPr>
            <a:r>
              <a:rPr sz="3600" dirty="0">
                <a:solidFill>
                  <a:srgbClr val="002060"/>
                </a:solidFill>
              </a:rPr>
              <a:t>Сучасний</a:t>
            </a:r>
            <a:r>
              <a:rPr sz="3600" spc="15" dirty="0">
                <a:solidFill>
                  <a:srgbClr val="002060"/>
                </a:solidFill>
              </a:rPr>
              <a:t> </a:t>
            </a:r>
            <a:r>
              <a:rPr sz="3600" dirty="0">
                <a:solidFill>
                  <a:srgbClr val="002060"/>
                </a:solidFill>
              </a:rPr>
              <a:t>кабінет</a:t>
            </a:r>
            <a:r>
              <a:rPr sz="3600" spc="10" dirty="0">
                <a:solidFill>
                  <a:srgbClr val="002060"/>
                </a:solidFill>
              </a:rPr>
              <a:t> </a:t>
            </a:r>
            <a:r>
              <a:rPr sz="3600" dirty="0">
                <a:solidFill>
                  <a:srgbClr val="002060"/>
                </a:solidFill>
              </a:rPr>
              <a:t>інформатики</a:t>
            </a:r>
          </a:p>
        </p:txBody>
      </p:sp>
      <p:sp>
        <p:nvSpPr>
          <p:cNvPr id="6" name="object 6"/>
          <p:cNvSpPr/>
          <p:nvPr/>
        </p:nvSpPr>
        <p:spPr>
          <a:xfrm>
            <a:off x="6999223" y="1478661"/>
            <a:ext cx="2144776" cy="33633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40964" y="4854700"/>
            <a:ext cx="2862072" cy="19072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880616"/>
            <a:ext cx="2511552" cy="28033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157" y="2074926"/>
            <a:ext cx="1997964" cy="221665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52400" y="217966"/>
            <a:ext cx="9144000" cy="557589"/>
          </a:xfrm>
          <a:prstGeom prst="rect">
            <a:avLst/>
          </a:prstGeom>
        </p:spPr>
        <p:txBody>
          <a:bodyPr vert="horz" wrap="square" lIns="0" tIns="125476" rIns="0" bIns="0" rtlCol="0">
            <a:spAutoFit/>
          </a:bodyPr>
          <a:lstStyle/>
          <a:p>
            <a:pPr marL="3602354" marR="6350" indent="-2990850">
              <a:lnSpc>
                <a:spcPct val="100000"/>
              </a:lnSpc>
            </a:pPr>
            <a:r>
              <a:rPr sz="2800" b="1" spc="-20" dirty="0">
                <a:solidFill>
                  <a:srgbClr val="002060"/>
                </a:solidFill>
                <a:latin typeface="Bookman Old Style" panose="02050604050505020204" pitchFamily="18" charset="0"/>
              </a:rPr>
              <a:t>Діяльність</a:t>
            </a:r>
            <a:r>
              <a:rPr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sz="2800" b="1" spc="-20" dirty="0">
                <a:solidFill>
                  <a:srgbClr val="002060"/>
                </a:solidFill>
                <a:latin typeface="Bookman Old Style" panose="02050604050505020204" pitchFamily="18" charset="0"/>
              </a:rPr>
              <a:t>психологічної</a:t>
            </a:r>
            <a:r>
              <a:rPr sz="2800" b="1" spc="3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служби школи</a:t>
            </a:r>
            <a:endParaRPr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7058" y="804872"/>
            <a:ext cx="7969884" cy="10105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ctr">
              <a:lnSpc>
                <a:spcPct val="110000"/>
              </a:lnSpc>
            </a:pP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Створюємо</a:t>
            </a:r>
            <a:r>
              <a:rPr sz="2000" b="1" spc="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умови</a:t>
            </a:r>
            <a:r>
              <a:rPr sz="200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для</a:t>
            </a:r>
            <a:r>
              <a:rPr sz="200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розвитку</a:t>
            </a:r>
            <a:r>
              <a:rPr sz="20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особистості з </a:t>
            </a:r>
            <a:r>
              <a:rPr sz="200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в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исоким</a:t>
            </a:r>
            <a:r>
              <a:rPr sz="2000" b="1" spc="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рівнем ключових</a:t>
            </a:r>
            <a:r>
              <a:rPr sz="20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життєвих</a:t>
            </a:r>
            <a:r>
              <a:rPr sz="20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компетент</a:t>
            </a:r>
            <a:r>
              <a:rPr sz="20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н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остей</a:t>
            </a:r>
            <a:r>
              <a:rPr sz="2000" b="1" spc="1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в</a:t>
            </a:r>
            <a:r>
              <a:rPr sz="20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умовах</a:t>
            </a:r>
            <a:endParaRPr sz="2000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algn="ctr">
              <a:lnSpc>
                <a:spcPct val="100000"/>
              </a:lnSpc>
              <a:spcBef>
                <a:spcPts val="215"/>
              </a:spcBef>
            </a:pP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Нов</a:t>
            </a:r>
            <a:r>
              <a:rPr sz="20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о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ї</a:t>
            </a:r>
            <a:r>
              <a:rPr sz="200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000" b="1" dirty="0">
                <a:solidFill>
                  <a:srgbClr val="FF0000"/>
                </a:solidFill>
                <a:latin typeface="Bookman Old Style"/>
                <a:cs typeface="Bookman Old Style"/>
              </a:rPr>
              <a:t>української школи</a:t>
            </a:r>
            <a:endParaRPr sz="200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200706" name="Picture 2" descr="https://lh3.googleusercontent.com/EhE13k5ih7oGOjJLYiCKY3ficGeNtzwWt_MaCuUtPkE23ON6xgHRsP9pCiQv6wsffP5nfVMDpO8zMWCOwygQ8xVQYiji4JJOl323wdB-cZJppoNcXvA8watPv_7dWadY5VtsKWlANgTF2tjE_MwEBedI5gnTNkSvqoP3osLtWMgYpJRi3DmjzxVVsV6OJQqRiyl1RXVuWw16QSHDMKxBW9iRxScCEAQ6TDuNG5_iOvKxVOvBisMI15l3rp7TpsFSBwb1qtOaFP364b-B8laNErayg4wSVjLj8AO_EKv6bPtf_32xvlWEnjAk1upTjh5kkzX3q8G_8YxrDUHLHYxhnNreCUQlQHLmO7nl93IUu4ENWgu-ajtJmoUCnoeHovy7e5WcbQ0Cv0yfckHi0-yQUFOngidfPpOM-a4np9p27De_Fs2YR0uFYTK7JbkWKjtv2JxHgni8MptoP7u3hGTDWgEmN0L7SIz3ASh-g6nbIUJ2kzJgo9i5B4lUCJk3YlEVr4SP8dTtnJzzOnNddsQoYLi_64VtAnWFwTzVed1V_ttdqG4t-i_KteYVZOhCxd5hmBtIkPpTxzEJGLcEvvVIr7ZTj_ZXGDc4zVdAxyiJBN6C68JgocG0vb1q3xEQLYQ4tWCg1UI8OVDxxYdQpEJaksIuvZZFOH6hEt74G8M0c-SIED-ORfHowmHJPvR34f5ur_9iEKC1hkzYdRlcYrwB_DwU=w846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5093" y="2198360"/>
            <a:ext cx="4601528" cy="344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lh3.googleusercontent.com/hr9gO3bCCgC_Sqb4H3aR8XMgGCZzzKrmYW0iq6K5kVAZHB5tUBY3Fcnl8JBKMSa-546H5DcM5XLUUCuaHwOKmDlCKY2dbW5ci47YvxMviXweeor6gSseb6c50OzQPpi3dsuzRblczdyL-4CUbhrnQB3gnn2aMjGVrkToG0Nez2fEHO7tQYnZlqGAiHAzRkAHNL-cQMvOrwsZhvmUF9z87Zp_Z0t3nOUqngRoFLlpSu2LUrmOh58ENAQdOpSsfx0iMYmO7Qnb6CreJTSJhPMKna3xdo5c9FGpA0ZVt8_yYaTYNrnsox6ysp61qnlcUqmlnMBD-njTUh7Kgn0z6qQF9HOpF67U6ix9JZY8qCQ--szm979OvxAqVLvY-Pa-VXp06HlzGLWRUNbIkTwbBA5uh_PbMDNF1W7T0L10WXPWdMCwX2m2SwLXwuBatcfaTsFxjAiYw8vf89K2vsUbvx1jqsjybqWZu8puDTsMkCmdwy0eHsP1fESEtpvtT3nLSOQdeC9jaf9DzrOyM8U36cPtCRCXmGOqpVz4_AuxyUiWa2mBJZXY_IkK1C8SD0wnnNyCY1RjUTUYSorEpISxE195AcvqLkh5wZ7lWRCmN0ELhAHgDkNGPpDC0cqu3WI2OCFI-kjDFSaEANhS4EFblkRHmS8gZygUb-_k_TmkFJdSVBzTK2W1OuIWx05GSonGJRK7ZDleWJvyPdu6j6MxVWIpcBgi=w846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634" y="2198360"/>
            <a:ext cx="4285830" cy="32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9"/>
          <p:cNvSpPr/>
          <p:nvPr/>
        </p:nvSpPr>
        <p:spPr>
          <a:xfrm>
            <a:off x="3150868" y="4781293"/>
            <a:ext cx="2239327" cy="205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35F96A-7D62-48C9-94D2-E2B76928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65" y="427540"/>
            <a:ext cx="8229600" cy="1702034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Основні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завдання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психологічної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служби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школи</a:t>
            </a: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№</a:t>
            </a: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23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b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виконання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3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реформ 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НУШ</a:t>
            </a:r>
            <a:r>
              <a:rPr lang="uk-U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uk-U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x-none" dirty="0"/>
          </a:p>
        </p:txBody>
      </p:sp>
      <p:grpSp>
        <p:nvGrpSpPr>
          <p:cNvPr id="3" name="组 3">
            <a:extLst>
              <a:ext uri="{FF2B5EF4-FFF2-40B4-BE49-F238E27FC236}">
                <a16:creationId xmlns="" xmlns:a16="http://schemas.microsoft.com/office/drawing/2014/main" id="{EDA10EC6-99E6-4177-8046-E62505F6D3D4}"/>
              </a:ext>
            </a:extLst>
          </p:cNvPr>
          <p:cNvGrpSpPr/>
          <p:nvPr/>
        </p:nvGrpSpPr>
        <p:grpSpPr>
          <a:xfrm>
            <a:off x="268444" y="1821514"/>
            <a:ext cx="3505200" cy="4618383"/>
            <a:chOff x="836142" y="2356202"/>
            <a:chExt cx="2354275" cy="2333859"/>
          </a:xfrm>
        </p:grpSpPr>
        <p:sp>
          <p:nvSpPr>
            <p:cNvPr id="24" name="Freeform 5">
              <a:extLst>
                <a:ext uri="{FF2B5EF4-FFF2-40B4-BE49-F238E27FC236}">
                  <a16:creationId xmlns="" xmlns:a16="http://schemas.microsoft.com/office/drawing/2014/main" id="{C4181F8D-86BD-418D-9094-C9572D882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7280" y="2824505"/>
              <a:ext cx="537208" cy="381533"/>
            </a:xfrm>
            <a:custGeom>
              <a:avLst/>
              <a:gdLst>
                <a:gd name="T0" fmla="*/ 9 w 55"/>
                <a:gd name="T1" fmla="*/ 0 h 39"/>
                <a:gd name="T2" fmla="*/ 33 w 55"/>
                <a:gd name="T3" fmla="*/ 13 h 39"/>
                <a:gd name="T4" fmla="*/ 54 w 55"/>
                <a:gd name="T5" fmla="*/ 33 h 39"/>
                <a:gd name="T6" fmla="*/ 36 w 55"/>
                <a:gd name="T7" fmla="*/ 39 h 39"/>
                <a:gd name="T8" fmla="*/ 9 w 55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9">
                  <a:moveTo>
                    <a:pt x="9" y="0"/>
                  </a:moveTo>
                  <a:cubicBezTo>
                    <a:pt x="9" y="12"/>
                    <a:pt x="24" y="11"/>
                    <a:pt x="33" y="13"/>
                  </a:cubicBezTo>
                  <a:cubicBezTo>
                    <a:pt x="55" y="18"/>
                    <a:pt x="54" y="33"/>
                    <a:pt x="54" y="33"/>
                  </a:cubicBezTo>
                  <a:cubicBezTo>
                    <a:pt x="54" y="33"/>
                    <a:pt x="47" y="39"/>
                    <a:pt x="36" y="39"/>
                  </a:cubicBezTo>
                  <a:cubicBezTo>
                    <a:pt x="23" y="39"/>
                    <a:pt x="0" y="23"/>
                    <a:pt x="9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="" xmlns:a16="http://schemas.microsoft.com/office/drawing/2014/main" id="{616F1A18-AEA9-46F1-9C3B-1CE3FC57F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0790" y="2922759"/>
              <a:ext cx="507860" cy="468303"/>
            </a:xfrm>
            <a:custGeom>
              <a:avLst/>
              <a:gdLst>
                <a:gd name="T0" fmla="*/ 42 w 52"/>
                <a:gd name="T1" fmla="*/ 0 h 48"/>
                <a:gd name="T2" fmla="*/ 45 w 52"/>
                <a:gd name="T3" fmla="*/ 31 h 48"/>
                <a:gd name="T4" fmla="*/ 6 w 52"/>
                <a:gd name="T5" fmla="*/ 45 h 48"/>
                <a:gd name="T6" fmla="*/ 5 w 52"/>
                <a:gd name="T7" fmla="*/ 26 h 48"/>
                <a:gd name="T8" fmla="*/ 42 w 5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8">
                  <a:moveTo>
                    <a:pt x="42" y="0"/>
                  </a:moveTo>
                  <a:cubicBezTo>
                    <a:pt x="42" y="0"/>
                    <a:pt x="52" y="20"/>
                    <a:pt x="45" y="31"/>
                  </a:cubicBezTo>
                  <a:cubicBezTo>
                    <a:pt x="34" y="48"/>
                    <a:pt x="23" y="41"/>
                    <a:pt x="6" y="45"/>
                  </a:cubicBezTo>
                  <a:cubicBezTo>
                    <a:pt x="6" y="45"/>
                    <a:pt x="0" y="35"/>
                    <a:pt x="5" y="26"/>
                  </a:cubicBezTo>
                  <a:cubicBezTo>
                    <a:pt x="14" y="10"/>
                    <a:pt x="39" y="15"/>
                    <a:pt x="42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="" xmlns:a16="http://schemas.microsoft.com/office/drawing/2014/main" id="{391ADA02-7953-44E5-BBB9-392E8E484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9256" y="2356202"/>
              <a:ext cx="303695" cy="410882"/>
            </a:xfrm>
            <a:custGeom>
              <a:avLst/>
              <a:gdLst>
                <a:gd name="T0" fmla="*/ 14 w 31"/>
                <a:gd name="T1" fmla="*/ 42 h 42"/>
                <a:gd name="T2" fmla="*/ 29 w 31"/>
                <a:gd name="T3" fmla="*/ 22 h 42"/>
                <a:gd name="T4" fmla="*/ 30 w 31"/>
                <a:gd name="T5" fmla="*/ 0 h 42"/>
                <a:gd name="T6" fmla="*/ 10 w 31"/>
                <a:gd name="T7" fmla="*/ 13 h 42"/>
                <a:gd name="T8" fmla="*/ 14 w 31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2">
                  <a:moveTo>
                    <a:pt x="14" y="42"/>
                  </a:moveTo>
                  <a:cubicBezTo>
                    <a:pt x="26" y="42"/>
                    <a:pt x="31" y="33"/>
                    <a:pt x="29" y="22"/>
                  </a:cubicBezTo>
                  <a:cubicBezTo>
                    <a:pt x="28" y="13"/>
                    <a:pt x="25" y="8"/>
                    <a:pt x="30" y="0"/>
                  </a:cubicBezTo>
                  <a:cubicBezTo>
                    <a:pt x="30" y="0"/>
                    <a:pt x="16" y="2"/>
                    <a:pt x="10" y="13"/>
                  </a:cubicBezTo>
                  <a:cubicBezTo>
                    <a:pt x="0" y="31"/>
                    <a:pt x="14" y="42"/>
                    <a:pt x="14" y="42"/>
                  </a:cubicBezTo>
                  <a:close/>
                </a:path>
              </a:pathLst>
            </a:custGeom>
            <a:solidFill>
              <a:srgbClr val="8EC83E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="" xmlns:a16="http://schemas.microsoft.com/office/drawing/2014/main" id="{0EA8FCE1-DA98-4130-A4BF-F59001FD4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138" y="3791736"/>
              <a:ext cx="234789" cy="234789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28" name="Oval 16">
              <a:extLst>
                <a:ext uri="{FF2B5EF4-FFF2-40B4-BE49-F238E27FC236}">
                  <a16:creationId xmlns="" xmlns:a16="http://schemas.microsoft.com/office/drawing/2014/main" id="{E9FE0BD2-C00F-498D-BF31-6264AEBC1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954" y="3772595"/>
              <a:ext cx="322835" cy="321560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29" name="Oval 17">
              <a:extLst>
                <a:ext uri="{FF2B5EF4-FFF2-40B4-BE49-F238E27FC236}">
                  <a16:creationId xmlns="" xmlns:a16="http://schemas.microsoft.com/office/drawing/2014/main" id="{AFB76740-3C53-4AAE-BA2A-778B6C34A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3395" y="3743247"/>
              <a:ext cx="195232" cy="185025"/>
            </a:xfrm>
            <a:prstGeom prst="ellipse">
              <a:avLst/>
            </a:prstGeom>
            <a:solidFill>
              <a:srgbClr val="000000">
                <a:lumMod val="75000"/>
                <a:lumOff val="2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0" name="Oval 18">
              <a:extLst>
                <a:ext uri="{FF2B5EF4-FFF2-40B4-BE49-F238E27FC236}">
                  <a16:creationId xmlns="" xmlns:a16="http://schemas.microsoft.com/office/drawing/2014/main" id="{363457B2-B8D5-46B8-93B6-EF42BE73B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603" y="3782803"/>
              <a:ext cx="185024" cy="185025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1" name="Oval 19">
              <a:extLst>
                <a:ext uri="{FF2B5EF4-FFF2-40B4-BE49-F238E27FC236}">
                  <a16:creationId xmlns="" xmlns:a16="http://schemas.microsoft.com/office/drawing/2014/main" id="{212362A8-75BE-4069-9AE1-B04C7123FE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603" y="3879782"/>
              <a:ext cx="195232" cy="195233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2" name="Oval 20">
              <a:extLst>
                <a:ext uri="{FF2B5EF4-FFF2-40B4-BE49-F238E27FC236}">
                  <a16:creationId xmlns="" xmlns:a16="http://schemas.microsoft.com/office/drawing/2014/main" id="{18E93D85-91C3-4F8D-9E3B-30A3B9401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325" y="3889990"/>
              <a:ext cx="185024" cy="195233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3" name="Oval 21">
              <a:extLst>
                <a:ext uri="{FF2B5EF4-FFF2-40B4-BE49-F238E27FC236}">
                  <a16:creationId xmlns="" xmlns:a16="http://schemas.microsoft.com/office/drawing/2014/main" id="{CAEDC7E9-A0CE-4C91-A750-6B8569876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722" y="3821084"/>
              <a:ext cx="224581" cy="224581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="" xmlns:a16="http://schemas.microsoft.com/office/drawing/2014/main" id="{A3EEC431-00CE-4E94-8392-7CF9D6F8F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325" y="3733039"/>
              <a:ext cx="185024" cy="176092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5" name="Oval 23">
              <a:extLst>
                <a:ext uri="{FF2B5EF4-FFF2-40B4-BE49-F238E27FC236}">
                  <a16:creationId xmlns="" xmlns:a16="http://schemas.microsoft.com/office/drawing/2014/main" id="{2D932257-1254-482B-A849-59ACD0C81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4675" y="3919339"/>
              <a:ext cx="176092" cy="174816"/>
            </a:xfrm>
            <a:prstGeom prst="ellipse">
              <a:avLst/>
            </a:prstGeom>
            <a:solidFill>
              <a:srgbClr val="FFFFFF">
                <a:lumMod val="6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="" xmlns:a16="http://schemas.microsoft.com/office/drawing/2014/main" id="{9E90AD91-FBDE-432C-A738-D5C34C66D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1" y="3703690"/>
              <a:ext cx="2138626" cy="585698"/>
            </a:xfrm>
            <a:custGeom>
              <a:avLst/>
              <a:gdLst>
                <a:gd name="T0" fmla="*/ 14 w 219"/>
                <a:gd name="T1" fmla="*/ 60 h 60"/>
                <a:gd name="T2" fmla="*/ 129 w 219"/>
                <a:gd name="T3" fmla="*/ 60 h 60"/>
                <a:gd name="T4" fmla="*/ 209 w 219"/>
                <a:gd name="T5" fmla="*/ 27 h 60"/>
                <a:gd name="T6" fmla="*/ 216 w 219"/>
                <a:gd name="T7" fmla="*/ 10 h 60"/>
                <a:gd name="T8" fmla="*/ 198 w 219"/>
                <a:gd name="T9" fmla="*/ 3 h 60"/>
                <a:gd name="T10" fmla="*/ 124 w 219"/>
                <a:gd name="T11" fmla="*/ 34 h 60"/>
                <a:gd name="T12" fmla="*/ 14 w 219"/>
                <a:gd name="T13" fmla="*/ 34 h 60"/>
                <a:gd name="T14" fmla="*/ 0 w 219"/>
                <a:gd name="T15" fmla="*/ 47 h 60"/>
                <a:gd name="T16" fmla="*/ 14 w 219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60">
                  <a:moveTo>
                    <a:pt x="14" y="60"/>
                  </a:moveTo>
                  <a:cubicBezTo>
                    <a:pt x="129" y="60"/>
                    <a:pt x="129" y="60"/>
                    <a:pt x="129" y="6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15" y="25"/>
                    <a:pt x="219" y="17"/>
                    <a:pt x="216" y="10"/>
                  </a:cubicBezTo>
                  <a:cubicBezTo>
                    <a:pt x="213" y="3"/>
                    <a:pt x="205" y="0"/>
                    <a:pt x="198" y="3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" y="34"/>
                    <a:pt x="0" y="40"/>
                    <a:pt x="0" y="47"/>
                  </a:cubicBezTo>
                  <a:cubicBezTo>
                    <a:pt x="0" y="54"/>
                    <a:pt x="6" y="60"/>
                    <a:pt x="14" y="60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="" xmlns:a16="http://schemas.microsoft.com/office/drawing/2014/main" id="{66509FC7-DE71-436C-8E73-8D2F32777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723" y="3674341"/>
              <a:ext cx="948090" cy="586974"/>
            </a:xfrm>
            <a:custGeom>
              <a:avLst/>
              <a:gdLst>
                <a:gd name="T0" fmla="*/ 15 w 97"/>
                <a:gd name="T1" fmla="*/ 60 h 60"/>
                <a:gd name="T2" fmla="*/ 20 w 97"/>
                <a:gd name="T3" fmla="*/ 59 h 60"/>
                <a:gd name="T4" fmla="*/ 88 w 97"/>
                <a:gd name="T5" fmla="*/ 27 h 60"/>
                <a:gd name="T6" fmla="*/ 94 w 97"/>
                <a:gd name="T7" fmla="*/ 9 h 60"/>
                <a:gd name="T8" fmla="*/ 76 w 97"/>
                <a:gd name="T9" fmla="*/ 3 h 60"/>
                <a:gd name="T10" fmla="*/ 10 w 97"/>
                <a:gd name="T11" fmla="*/ 35 h 60"/>
                <a:gd name="T12" fmla="*/ 3 w 97"/>
                <a:gd name="T13" fmla="*/ 52 h 60"/>
                <a:gd name="T14" fmla="*/ 15 w 97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60">
                  <a:moveTo>
                    <a:pt x="15" y="60"/>
                  </a:moveTo>
                  <a:cubicBezTo>
                    <a:pt x="17" y="60"/>
                    <a:pt x="19" y="60"/>
                    <a:pt x="20" y="59"/>
                  </a:cubicBezTo>
                  <a:cubicBezTo>
                    <a:pt x="46" y="49"/>
                    <a:pt x="87" y="28"/>
                    <a:pt x="88" y="27"/>
                  </a:cubicBezTo>
                  <a:cubicBezTo>
                    <a:pt x="95" y="24"/>
                    <a:pt x="97" y="16"/>
                    <a:pt x="94" y="9"/>
                  </a:cubicBezTo>
                  <a:cubicBezTo>
                    <a:pt x="91" y="2"/>
                    <a:pt x="83" y="0"/>
                    <a:pt x="76" y="3"/>
                  </a:cubicBezTo>
                  <a:cubicBezTo>
                    <a:pt x="76" y="3"/>
                    <a:pt x="34" y="25"/>
                    <a:pt x="10" y="35"/>
                  </a:cubicBezTo>
                  <a:cubicBezTo>
                    <a:pt x="3" y="38"/>
                    <a:pt x="0" y="45"/>
                    <a:pt x="3" y="52"/>
                  </a:cubicBezTo>
                  <a:cubicBezTo>
                    <a:pt x="5" y="57"/>
                    <a:pt x="10" y="60"/>
                    <a:pt x="15" y="60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8" name="Freeform 26">
              <a:extLst>
                <a:ext uri="{FF2B5EF4-FFF2-40B4-BE49-F238E27FC236}">
                  <a16:creationId xmlns="" xmlns:a16="http://schemas.microsoft.com/office/drawing/2014/main" id="{6A2B0A44-1F08-460D-812A-4E6829115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42" y="3948687"/>
              <a:ext cx="987647" cy="741374"/>
            </a:xfrm>
            <a:custGeom>
              <a:avLst/>
              <a:gdLst>
                <a:gd name="T0" fmla="*/ 48 w 101"/>
                <a:gd name="T1" fmla="*/ 3 h 76"/>
                <a:gd name="T2" fmla="*/ 22 w 101"/>
                <a:gd name="T3" fmla="*/ 18 h 76"/>
                <a:gd name="T4" fmla="*/ 0 w 101"/>
                <a:gd name="T5" fmla="*/ 50 h 76"/>
                <a:gd name="T6" fmla="*/ 49 w 101"/>
                <a:gd name="T7" fmla="*/ 76 h 76"/>
                <a:gd name="T8" fmla="*/ 75 w 101"/>
                <a:gd name="T9" fmla="*/ 32 h 76"/>
                <a:gd name="T10" fmla="*/ 84 w 101"/>
                <a:gd name="T11" fmla="*/ 20 h 76"/>
                <a:gd name="T12" fmla="*/ 65 w 101"/>
                <a:gd name="T13" fmla="*/ 22 h 76"/>
                <a:gd name="T14" fmla="*/ 48 w 101"/>
                <a:gd name="T15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6">
                  <a:moveTo>
                    <a:pt x="48" y="3"/>
                  </a:moveTo>
                  <a:cubicBezTo>
                    <a:pt x="48" y="3"/>
                    <a:pt x="36" y="0"/>
                    <a:pt x="22" y="18"/>
                  </a:cubicBezTo>
                  <a:cubicBezTo>
                    <a:pt x="15" y="26"/>
                    <a:pt x="7" y="38"/>
                    <a:pt x="0" y="50"/>
                  </a:cubicBezTo>
                  <a:cubicBezTo>
                    <a:pt x="18" y="66"/>
                    <a:pt x="49" y="76"/>
                    <a:pt x="49" y="76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101" y="20"/>
                    <a:pt x="84" y="20"/>
                  </a:cubicBezTo>
                  <a:cubicBezTo>
                    <a:pt x="77" y="20"/>
                    <a:pt x="59" y="22"/>
                    <a:pt x="65" y="22"/>
                  </a:cubicBezTo>
                  <a:cubicBezTo>
                    <a:pt x="75" y="22"/>
                    <a:pt x="72" y="3"/>
                    <a:pt x="48" y="3"/>
                  </a:cubicBezTo>
                  <a:close/>
                </a:path>
              </a:pathLst>
            </a:custGeom>
            <a:solidFill>
              <a:srgbClr val="FFFFFF">
                <a:lumMod val="75000"/>
              </a:srgb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微软雅黑"/>
              </a:endParaRPr>
            </a:p>
          </p:txBody>
        </p:sp>
        <p:sp>
          <p:nvSpPr>
            <p:cNvPr id="39" name="任意多边形 28">
              <a:extLst>
                <a:ext uri="{FF2B5EF4-FFF2-40B4-BE49-F238E27FC236}">
                  <a16:creationId xmlns="" xmlns:a16="http://schemas.microsoft.com/office/drawing/2014/main" id="{B9B7A91E-3BDF-4602-B1E0-50D1787DEF0D}"/>
                </a:ext>
              </a:extLst>
            </p:cNvPr>
            <p:cNvSpPr/>
            <p:nvPr/>
          </p:nvSpPr>
          <p:spPr>
            <a:xfrm>
              <a:off x="1908007" y="2496564"/>
              <a:ext cx="854940" cy="1324519"/>
            </a:xfrm>
            <a:custGeom>
              <a:avLst/>
              <a:gdLst>
                <a:gd name="connsiteX0" fmla="*/ 384175 w 1063625"/>
                <a:gd name="connsiteY0" fmla="*/ 1076325 h 1092200"/>
                <a:gd name="connsiteX1" fmla="*/ 409575 w 1063625"/>
                <a:gd name="connsiteY1" fmla="*/ 276225 h 1092200"/>
                <a:gd name="connsiteX2" fmla="*/ 0 w 1063625"/>
                <a:gd name="connsiteY2" fmla="*/ 127000 h 1092200"/>
                <a:gd name="connsiteX3" fmla="*/ 390525 w 1063625"/>
                <a:gd name="connsiteY3" fmla="*/ 231775 h 1092200"/>
                <a:gd name="connsiteX4" fmla="*/ 317500 w 1063625"/>
                <a:gd name="connsiteY4" fmla="*/ 0 h 1092200"/>
                <a:gd name="connsiteX5" fmla="*/ 527050 w 1063625"/>
                <a:gd name="connsiteY5" fmla="*/ 571500 h 1092200"/>
                <a:gd name="connsiteX6" fmla="*/ 1063625 w 1063625"/>
                <a:gd name="connsiteY6" fmla="*/ 114300 h 1092200"/>
                <a:gd name="connsiteX7" fmla="*/ 536575 w 1063625"/>
                <a:gd name="connsiteY7" fmla="*/ 631825 h 1092200"/>
                <a:gd name="connsiteX8" fmla="*/ 476250 w 1063625"/>
                <a:gd name="connsiteY8" fmla="*/ 1092200 h 1092200"/>
                <a:gd name="connsiteX9" fmla="*/ 384175 w 1063625"/>
                <a:gd name="connsiteY9" fmla="*/ 1076325 h 1092200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87400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  <a:gd name="connsiteX0" fmla="*/ 384175 w 1063625"/>
                <a:gd name="connsiteY0" fmla="*/ 1631950 h 1647825"/>
                <a:gd name="connsiteX1" fmla="*/ 409575 w 1063625"/>
                <a:gd name="connsiteY1" fmla="*/ 831850 h 1647825"/>
                <a:gd name="connsiteX2" fmla="*/ 0 w 1063625"/>
                <a:gd name="connsiteY2" fmla="*/ 682625 h 1647825"/>
                <a:gd name="connsiteX3" fmla="*/ 390525 w 1063625"/>
                <a:gd name="connsiteY3" fmla="*/ 794543 h 1647825"/>
                <a:gd name="connsiteX4" fmla="*/ 292100 w 1063625"/>
                <a:gd name="connsiteY4" fmla="*/ 0 h 1647825"/>
                <a:gd name="connsiteX5" fmla="*/ 527050 w 1063625"/>
                <a:gd name="connsiteY5" fmla="*/ 1127125 h 1647825"/>
                <a:gd name="connsiteX6" fmla="*/ 1063625 w 1063625"/>
                <a:gd name="connsiteY6" fmla="*/ 669925 h 1647825"/>
                <a:gd name="connsiteX7" fmla="*/ 536575 w 1063625"/>
                <a:gd name="connsiteY7" fmla="*/ 1187450 h 1647825"/>
                <a:gd name="connsiteX8" fmla="*/ 476250 w 1063625"/>
                <a:gd name="connsiteY8" fmla="*/ 1647825 h 1647825"/>
                <a:gd name="connsiteX9" fmla="*/ 384175 w 1063625"/>
                <a:gd name="connsiteY9" fmla="*/ 1631950 h 164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3625" h="1647825">
                  <a:moveTo>
                    <a:pt x="384175" y="1631950"/>
                  </a:moveTo>
                  <a:cubicBezTo>
                    <a:pt x="602192" y="1296194"/>
                    <a:pt x="453495" y="1046163"/>
                    <a:pt x="409575" y="831850"/>
                  </a:cubicBezTo>
                  <a:cubicBezTo>
                    <a:pt x="184150" y="823383"/>
                    <a:pt x="111125" y="767292"/>
                    <a:pt x="0" y="682625"/>
                  </a:cubicBezTo>
                  <a:cubicBezTo>
                    <a:pt x="174625" y="774700"/>
                    <a:pt x="273050" y="797718"/>
                    <a:pt x="390525" y="794543"/>
                  </a:cubicBezTo>
                  <a:cubicBezTo>
                    <a:pt x="300567" y="601926"/>
                    <a:pt x="159808" y="350573"/>
                    <a:pt x="292100" y="0"/>
                  </a:cubicBezTo>
                  <a:cubicBezTo>
                    <a:pt x="148167" y="509058"/>
                    <a:pt x="470958" y="732367"/>
                    <a:pt x="527050" y="1127125"/>
                  </a:cubicBezTo>
                  <a:cubicBezTo>
                    <a:pt x="734483" y="903288"/>
                    <a:pt x="932393" y="969962"/>
                    <a:pt x="1063625" y="669925"/>
                  </a:cubicBezTo>
                  <a:cubicBezTo>
                    <a:pt x="1011767" y="932920"/>
                    <a:pt x="624153" y="1012560"/>
                    <a:pt x="536575" y="1187450"/>
                  </a:cubicBezTo>
                  <a:cubicBezTo>
                    <a:pt x="580761" y="1359958"/>
                    <a:pt x="513027" y="1515798"/>
                    <a:pt x="476250" y="1647825"/>
                  </a:cubicBezTo>
                  <a:lnTo>
                    <a:pt x="384175" y="1631950"/>
                  </a:lnTo>
                  <a:close/>
                </a:path>
              </a:pathLst>
            </a:custGeom>
            <a:solidFill>
              <a:srgbClr val="4FA5E3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</p:grpSp>
      <p:grpSp>
        <p:nvGrpSpPr>
          <p:cNvPr id="4" name="组合 53">
            <a:extLst>
              <a:ext uri="{FF2B5EF4-FFF2-40B4-BE49-F238E27FC236}">
                <a16:creationId xmlns="" xmlns:a16="http://schemas.microsoft.com/office/drawing/2014/main" id="{A6969BE4-2822-4DCF-A177-7CAF906D943F}"/>
              </a:ext>
            </a:extLst>
          </p:cNvPr>
          <p:cNvGrpSpPr/>
          <p:nvPr/>
        </p:nvGrpSpPr>
        <p:grpSpPr>
          <a:xfrm>
            <a:off x="3773644" y="2448060"/>
            <a:ext cx="3243388" cy="600322"/>
            <a:chOff x="5192134" y="2031764"/>
            <a:chExt cx="3968582" cy="695245"/>
          </a:xfrm>
        </p:grpSpPr>
        <p:sp>
          <p:nvSpPr>
            <p:cNvPr id="41" name="椭圆 54">
              <a:extLst>
                <a:ext uri="{FF2B5EF4-FFF2-40B4-BE49-F238E27FC236}">
                  <a16:creationId xmlns="" xmlns:a16="http://schemas.microsoft.com/office/drawing/2014/main" id="{CA32D399-8482-442E-BAF9-87F5E24A64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92134" y="2225438"/>
              <a:ext cx="501571" cy="501571"/>
            </a:xfrm>
            <a:prstGeom prst="ellipse">
              <a:avLst/>
            </a:prstGeom>
            <a:solidFill>
              <a:srgbClr val="8EC83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rPr>
                <a:t>1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42" name="文本框 8">
              <a:extLst>
                <a:ext uri="{FF2B5EF4-FFF2-40B4-BE49-F238E27FC236}">
                  <a16:creationId xmlns="" xmlns:a16="http://schemas.microsoft.com/office/drawing/2014/main" id="{7072C8BA-FE84-4038-B848-1B980DF078C7}"/>
                </a:ext>
              </a:extLst>
            </p:cNvPr>
            <p:cNvSpPr txBox="1"/>
            <p:nvPr/>
          </p:nvSpPr>
          <p:spPr>
            <a:xfrm>
              <a:off x="5890565" y="2031764"/>
              <a:ext cx="3270151" cy="57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EC83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5" name="组合 57">
            <a:extLst>
              <a:ext uri="{FF2B5EF4-FFF2-40B4-BE49-F238E27FC236}">
                <a16:creationId xmlns="" xmlns:a16="http://schemas.microsoft.com/office/drawing/2014/main" id="{67A86A03-FFD8-4AC3-BBC9-A467632DEB0F}"/>
              </a:ext>
            </a:extLst>
          </p:cNvPr>
          <p:cNvGrpSpPr/>
          <p:nvPr/>
        </p:nvGrpSpPr>
        <p:grpSpPr>
          <a:xfrm>
            <a:off x="3726239" y="3214429"/>
            <a:ext cx="3634172" cy="839474"/>
            <a:chOff x="2686427" y="2723877"/>
            <a:chExt cx="6265706" cy="1088961"/>
          </a:xfrm>
        </p:grpSpPr>
        <p:sp>
          <p:nvSpPr>
            <p:cNvPr id="45" name="椭圆 58">
              <a:extLst>
                <a:ext uri="{FF2B5EF4-FFF2-40B4-BE49-F238E27FC236}">
                  <a16:creationId xmlns="" xmlns:a16="http://schemas.microsoft.com/office/drawing/2014/main" id="{5F85C38C-D2E1-44D0-A581-1B2F87D074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6427" y="3123123"/>
              <a:ext cx="871121" cy="68971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rPr>
                <a:t>2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47" name="矩形 60">
              <a:extLst>
                <a:ext uri="{FF2B5EF4-FFF2-40B4-BE49-F238E27FC236}">
                  <a16:creationId xmlns="" xmlns:a16="http://schemas.microsoft.com/office/drawing/2014/main" id="{0939BE4A-16F1-45F5-9492-76DE096E69DA}"/>
                </a:ext>
              </a:extLst>
            </p:cNvPr>
            <p:cNvSpPr/>
            <p:nvPr/>
          </p:nvSpPr>
          <p:spPr>
            <a:xfrm>
              <a:off x="3724766" y="2723877"/>
              <a:ext cx="5227367" cy="399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Open Sans" panose="020B0606030504020204" pitchFamily="34" charset="0"/>
              </a:endParaRPr>
            </a:p>
          </p:txBody>
        </p:sp>
      </p:grpSp>
      <p:grpSp>
        <p:nvGrpSpPr>
          <p:cNvPr id="6" name="组合 61">
            <a:extLst>
              <a:ext uri="{FF2B5EF4-FFF2-40B4-BE49-F238E27FC236}">
                <a16:creationId xmlns="" xmlns:a16="http://schemas.microsoft.com/office/drawing/2014/main" id="{D5631C7F-7DE2-4B1D-B076-3E65C67B237A}"/>
              </a:ext>
            </a:extLst>
          </p:cNvPr>
          <p:cNvGrpSpPr/>
          <p:nvPr/>
        </p:nvGrpSpPr>
        <p:grpSpPr>
          <a:xfrm>
            <a:off x="3748066" y="4400396"/>
            <a:ext cx="3860612" cy="549325"/>
            <a:chOff x="2724061" y="3984098"/>
            <a:chExt cx="6656111" cy="712580"/>
          </a:xfrm>
        </p:grpSpPr>
        <p:sp>
          <p:nvSpPr>
            <p:cNvPr id="49" name="椭圆 62">
              <a:extLst>
                <a:ext uri="{FF2B5EF4-FFF2-40B4-BE49-F238E27FC236}">
                  <a16:creationId xmlns="" xmlns:a16="http://schemas.microsoft.com/office/drawing/2014/main" id="{BB662AB5-CC4F-43BE-9BD0-97A6158E0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24061" y="4006962"/>
              <a:ext cx="871121" cy="689716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rPr>
                <a:t>3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50" name="文本框 8">
              <a:extLst>
                <a:ext uri="{FF2B5EF4-FFF2-40B4-BE49-F238E27FC236}">
                  <a16:creationId xmlns="" xmlns:a16="http://schemas.microsoft.com/office/drawing/2014/main" id="{CC0A6921-C1A6-456F-A2AB-E72A9877FE02}"/>
                </a:ext>
              </a:extLst>
            </p:cNvPr>
            <p:cNvSpPr txBox="1"/>
            <p:nvPr/>
          </p:nvSpPr>
          <p:spPr>
            <a:xfrm>
              <a:off x="5890567" y="3984098"/>
              <a:ext cx="3489605" cy="644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1219170">
                <a:lnSpc>
                  <a:spcPct val="150000"/>
                </a:lnSpc>
                <a:defRPr/>
              </a:pPr>
              <a:endParaRPr lang="en-US" altLang="zh-CN" sz="2000" b="1" dirty="0">
                <a:solidFill>
                  <a:srgbClr val="FFC000"/>
                </a:solidFill>
                <a:latin typeface="Arial"/>
                <a:ea typeface="微软雅黑"/>
              </a:endParaRPr>
            </a:p>
          </p:txBody>
        </p:sp>
      </p:grpSp>
      <p:grpSp>
        <p:nvGrpSpPr>
          <p:cNvPr id="7" name="组合 65">
            <a:extLst>
              <a:ext uri="{FF2B5EF4-FFF2-40B4-BE49-F238E27FC236}">
                <a16:creationId xmlns="" xmlns:a16="http://schemas.microsoft.com/office/drawing/2014/main" id="{3F46E18B-003E-4E4F-BFEC-682A352E1E35}"/>
              </a:ext>
            </a:extLst>
          </p:cNvPr>
          <p:cNvGrpSpPr/>
          <p:nvPr/>
        </p:nvGrpSpPr>
        <p:grpSpPr>
          <a:xfrm>
            <a:off x="3834528" y="5316191"/>
            <a:ext cx="3689293" cy="549608"/>
            <a:chOff x="2873130" y="4896313"/>
            <a:chExt cx="6360738" cy="712948"/>
          </a:xfrm>
        </p:grpSpPr>
        <p:sp>
          <p:nvSpPr>
            <p:cNvPr id="53" name="椭圆 66">
              <a:extLst>
                <a:ext uri="{FF2B5EF4-FFF2-40B4-BE49-F238E27FC236}">
                  <a16:creationId xmlns="" xmlns:a16="http://schemas.microsoft.com/office/drawing/2014/main" id="{4B0E487C-DB3A-41F0-A95F-EC1E930FA8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73130" y="4896313"/>
              <a:ext cx="871121" cy="712948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微软雅黑"/>
                  <a:cs typeface="+mn-cs"/>
                </a:rPr>
                <a:t>4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微软雅黑"/>
                <a:cs typeface="+mn-cs"/>
              </a:endParaRPr>
            </a:p>
          </p:txBody>
        </p:sp>
        <p:sp>
          <p:nvSpPr>
            <p:cNvPr id="54" name="文本框 8">
              <a:extLst>
                <a:ext uri="{FF2B5EF4-FFF2-40B4-BE49-F238E27FC236}">
                  <a16:creationId xmlns="" xmlns:a16="http://schemas.microsoft.com/office/drawing/2014/main" id="{7DD8E34D-0622-4B16-A32C-5FB7A1D13754}"/>
                </a:ext>
              </a:extLst>
            </p:cNvPr>
            <p:cNvSpPr txBox="1"/>
            <p:nvPr/>
          </p:nvSpPr>
          <p:spPr>
            <a:xfrm>
              <a:off x="5890568" y="4911956"/>
              <a:ext cx="3343300" cy="644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1219170">
                <a:lnSpc>
                  <a:spcPct val="150000"/>
                </a:lnSpc>
                <a:defRPr/>
              </a:pPr>
              <a:endParaRPr lang="en-US" altLang="zh-CN" sz="2000" b="1" dirty="0">
                <a:solidFill>
                  <a:srgbClr val="ED5D6E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F182317-9965-47F5-8782-8DEEC16A427A}"/>
              </a:ext>
            </a:extLst>
          </p:cNvPr>
          <p:cNvSpPr txBox="1"/>
          <p:nvPr/>
        </p:nvSpPr>
        <p:spPr>
          <a:xfrm>
            <a:off x="4223142" y="236739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1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сприяння повноцінному особистісному  й інтелектуальному розвитку учнів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3F31463-CF0C-4CED-8B4A-1BC908577557}"/>
              </a:ext>
            </a:extLst>
          </p:cNvPr>
          <p:cNvSpPr txBox="1"/>
          <p:nvPr/>
        </p:nvSpPr>
        <p:spPr>
          <a:xfrm>
            <a:off x="4268247" y="334533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профілактика та корекція відхилень  в інтелектуальному й особистісному розвитку дитини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2FD824F5-3173-4027-A620-395BCFA20F40}"/>
              </a:ext>
            </a:extLst>
          </p:cNvPr>
          <p:cNvSpPr txBox="1"/>
          <p:nvPr/>
        </p:nvSpPr>
        <p:spPr>
          <a:xfrm>
            <a:off x="4297951" y="426668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забезпечення  індивідуального підходу до кожного </a:t>
            </a:r>
            <a:r>
              <a:rPr lang="uk-UA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здобувача освіти</a:t>
            </a:r>
            <a:endParaRPr lang="uk-UA" sz="1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F715CFC4-B74B-48A2-8027-17B79FA848DF}"/>
              </a:ext>
            </a:extLst>
          </p:cNvPr>
          <p:cNvSpPr txBox="1"/>
          <p:nvPr/>
        </p:nvSpPr>
        <p:spPr>
          <a:xfrm>
            <a:off x="4406381" y="522303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uk-UA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</a:t>
            </a:r>
            <a:r>
              <a:rPr lang="uk-UA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сихологічний </a:t>
            </a:r>
            <a:r>
              <a:rPr lang="uk-UA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супровід та підтримка інклюзивного навчання</a:t>
            </a:r>
          </a:p>
        </p:txBody>
      </p:sp>
      <p:pic>
        <p:nvPicPr>
          <p:cNvPr id="43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619" y="4273596"/>
            <a:ext cx="897365" cy="112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68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5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6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52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5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235F96A-7D62-48C9-94D2-E2B76928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02" y="130035"/>
            <a:ext cx="8229600" cy="1600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Основні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принципи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роботи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психологічної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служби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школи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№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23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виконання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завдань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НУШ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x-none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4479" y="3346704"/>
            <a:ext cx="2236337" cy="3282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584" y="3200400"/>
            <a:ext cx="228711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https://lh3.googleusercontent.com/K7HU2_u-HM2-ppC0g2fFJ7nnHU53E2bpXTmLCfBwOO_uOPtPa8LKeAgI5CsgRXsZMsWvR5XaLjD1UB4bUQmow99zSm28Kv9F7R3XovUiXv7w2NasEhjydz8opqSkisxjlG-eUK7iS-wSV7ZxOEaMvDj_cXzHWHw56EOvZnIufWFkEXtdGyJfKY8yqhkdJ9nOg8vJEMOFVsMDnozVPN4lo-MuNRM0GA8mc69EXxcggaSvP0qvlEfEp2uWkYS1fneBaT56z5a12m-dRAM1QvlluOE5d8pafk-M5gSptBOyww5pmNGobYdLLJQl9pAEV6dDymHPuRr1bs5Z9CNhLf83MfSqQduiuTHWXHVWQb6XpTSlvjFLVnl1fvxxmU88cbaMifeR8ZLGDvChC2MiSjysvJHq6nJ9hSD3OqGz-JoWAUMC5kFCroL8KAW55Z2-6C7xW12HZoUeM6jh50G_Wm5t72Jslx2cWFHVJ0UKmQ5BPHTx8C1qMkdfZhAd8DUb-cOdn3tnMCJK5zgEZBpee94i6lajYck_926lwunaCIryeIpWJrO_m7f39XqPN6vo25KU4Q6yCaEu0SgQQf509gAh5Y7Z-qpRpWXpJlUzYutah3S6vkWUa_GUaMlqJY8BU9VYhPFBgB1bKJceCQKKEfjn2_TT8S1c0nNH8Vq-1OGXgIqjYmUv3Swgitp0yTrZ=w846-h634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85" r="14894"/>
          <a:stretch/>
        </p:blipFill>
        <p:spPr bwMode="auto">
          <a:xfrm>
            <a:off x="1905000" y="1060704"/>
            <a:ext cx="5486400" cy="57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158735"/>
            <a:ext cx="2285655" cy="1789181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7394811" y="1242058"/>
            <a:ext cx="1294831" cy="2567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572544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2400" y="500690"/>
            <a:ext cx="7889748" cy="768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09600" y="298837"/>
            <a:ext cx="8940323" cy="1459630"/>
          </a:xfrm>
          <a:prstGeom prst="rect">
            <a:avLst/>
          </a:prstGeom>
        </p:spPr>
        <p:txBody>
          <a:bodyPr vert="horz" wrap="square" lIns="0" tIns="165354" rIns="0" bIns="0" rtlCol="0">
            <a:spAutoFit/>
          </a:bodyPr>
          <a:lstStyle/>
          <a:p>
            <a:pPr marL="1734820" algn="ctr">
              <a:lnSpc>
                <a:spcPct val="100000"/>
              </a:lnSpc>
            </a:pPr>
            <a:r>
              <a:rPr sz="2800" b="1" spc="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Робота</a:t>
            </a:r>
            <a:r>
              <a:rPr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spc="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зі</a:t>
            </a:r>
            <a:r>
              <a:rPr lang="ru-RU"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spc="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здобувачами</a:t>
            </a:r>
            <a:r>
              <a:rPr lang="ru-RU"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spc="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освіти</a:t>
            </a:r>
            <a:r>
              <a:rPr lang="ru-RU"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з </a:t>
            </a:r>
            <a:r>
              <a:rPr lang="ru-RU" sz="2800" b="1" spc="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розвитку</a:t>
            </a:r>
            <a:r>
              <a:rPr lang="ru-RU"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spc="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ключових</a:t>
            </a:r>
            <a:r>
              <a:rPr lang="ru-RU"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800" b="1" spc="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життєвих</a:t>
            </a:r>
            <a:r>
              <a:rPr lang="ru-RU" sz="28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компетентностей</a:t>
            </a:r>
            <a:endParaRPr sz="2800" b="1" spc="2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7828" y="115062"/>
            <a:ext cx="995172" cy="2018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4698" y="1912293"/>
            <a:ext cx="4303272" cy="19941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221" y="1942242"/>
            <a:ext cx="4526798" cy="20977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828" y="4421212"/>
            <a:ext cx="4379593" cy="2029489"/>
          </a:xfrm>
          <a:prstGeom prst="rect">
            <a:avLst/>
          </a:prstGeom>
        </p:spPr>
      </p:pic>
      <p:sp>
        <p:nvSpPr>
          <p:cNvPr id="5" name="AutoShape 2" descr="https://lh3.googleusercontent.com/ghjAbUeZfE4zKAvOz3lYG7DFNBUDOM6W8IPUa9OEGh7pBF1HVSRo9Fj12Lu_Atn-_WDThGPxVKUfC6pysfZ3GxlP2S_VQpHfRSmIWL3cLhKcyU4qnlWJ-zbAhby_X8aKkmVV8zDOi9YzSxagm8bMRUtAOdiSgffOXx7kOVtNrvqqp3Ld4O9l3fjs4Bdil0VPXQy65PCaCYKAoM0kS39GkTziprSWk46OJvxQ9QYqEDor5YDJFl4O1pS2g1HQZY_29xzKP2AMq4couMzd909o4TMR-y6DOc-Em0oaFiNX5WtFcpVdIQrMBAPtnGIqkG2Ji4InnYBA2Ev-chGkw3w549LEYTrcOfDtwQMP1xLOSIfSEikMH2M-NbpLsDy6qjCDeUFkDIfYsi9EI1l0Yx-RKw7cp6jLQJo_ZOWMPcyMLV0QRehV0INw2zkbeH6q3FkE0NcCRbIHr2e2xhwgRwhqdHRE3MAuQUcCyJqJQp0FEnalMz1UN5zTNilpJiMFW56wFmpB4k5BxEvX07ECbBrRCvjnI7YYGRPoe4f2e2MsYh-fA6Mjuj6dBj9WO5i99fk2q9xP9youMXLfHFYDX_CSuTKIkJ-kES-lOkyk7u9GnM4Dahxq8RSzovvIcrwH-hDQpej0zquQydg4SvPvKzXbrk8TdqASdcLqg8t7yAZ6bVl2P3iAD1RugTaUeLJqKQY=w846-h634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t="17192"/>
          <a:stretch/>
        </p:blipFill>
        <p:spPr>
          <a:xfrm>
            <a:off x="4894186" y="4112772"/>
            <a:ext cx="4073784" cy="2528057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991839" y="3463003"/>
            <a:ext cx="3071163" cy="13716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>
                <a:solidFill>
                  <a:srgbClr val="002060"/>
                </a:solidFill>
              </a:rPr>
              <a:t>Сприяння вихованню </a:t>
            </a:r>
            <a:br>
              <a:rPr lang="uk-UA" sz="1600" b="1" i="1" dirty="0">
                <a:solidFill>
                  <a:srgbClr val="002060"/>
                </a:solidFill>
              </a:rPr>
            </a:br>
            <a:r>
              <a:rPr lang="uk-UA" sz="1600" b="1" i="1" dirty="0">
                <a:solidFill>
                  <a:srgbClr val="002060"/>
                </a:solidFill>
              </a:rPr>
              <a:t>гармонійно розвиненої особистості учня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766691" y="1442267"/>
            <a:ext cx="1413320" cy="17910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54197" y="246779"/>
            <a:ext cx="7381875" cy="1231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8245" marR="6350" indent="-1186180">
              <a:lnSpc>
                <a:spcPct val="100000"/>
              </a:lnSpc>
            </a:pPr>
            <a:r>
              <a:rPr sz="4000" b="1" dirty="0">
                <a:solidFill>
                  <a:srgbClr val="002060"/>
                </a:solidFill>
                <a:latin typeface="Bookman Old Style"/>
                <a:cs typeface="Bookman Old Style"/>
              </a:rPr>
              <a:t>Розвиток</a:t>
            </a:r>
            <a:r>
              <a:rPr sz="40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40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комуні</a:t>
            </a:r>
            <a:r>
              <a:rPr sz="40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к</a:t>
            </a:r>
            <a:r>
              <a:rPr sz="4000" b="1" dirty="0">
                <a:solidFill>
                  <a:srgbClr val="002060"/>
                </a:solidFill>
                <a:latin typeface="Bookman Old Style"/>
                <a:cs typeface="Bookman Old Style"/>
              </a:rPr>
              <a:t>ативних компетентностей</a:t>
            </a:r>
            <a:endParaRPr sz="40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1758" y="4367784"/>
            <a:ext cx="2652522" cy="2490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04802" name="Picture 2" descr="https://lh3.googleusercontent.com/iLXys-sRcxaRAEN0fIaVLeQMQCtj8Je6Cm_r9TecJC2EWIaxXc4fJkAysdG6l_OtEyv6OCiB1-K1La0fCC2Tfb-QSRT1-3VYGP0F4GooDt_cxQPRNkIKfd4EUDdSGwY6zkUTCz5ER9PeMQZfhD-fo3asJCfJqwYPXM-7G8iDdN6lMmLyBKqizP4MJDIUce4yU3fVCQh8IMpfvZRE1criKnjdx2vyzGaYGqf-zrL04-ljq5cqAAppMZuwPJvuV72pAjSvniPWRb-TUhz5IK0BtyahpzoPCeCA-dwHL5tzQ1gWpCLb4_LDV5BDHaT0OXJfnBDIXdJsI3zbpd-Y0BvbgY3R57Y11vDyQpRcDvln_B7ZPB3a8kC9Rc5WzWUx6FXhkzlLuaHg_wcYrTTMVWc3HF2_QxTojhrB8msD3raBFhtEUUMSS00oOvkfJcAaH5tN4S4COZhQ2KGmhB3gCb_j1-7qlb5HQlalesqHioibZJCIr9elSeq9Lt5hgQYwBw1DXmR5dKJbzGmCTjNENBACCyv_SgPff59iPdGMYWQtUi0SZzvXLiHPV3-V99NJAaXg4Wm4qUm17l9vZwrVscDC1VzWxyHqLTe9cEce0DV8Xm2TXU_qrGI2iUgGymUr8GeYKOsf5ANHyCyDgXWCgGbvZoP4JIlNIqt9_nli2gncbr2nS6rUQbK6ubTn6Dllk8D8S27XXUFVeRfxppR0XVOKWsmv=w846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061" y="1475095"/>
            <a:ext cx="4085424" cy="306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lh3.googleusercontent.com/916VGWdmDbH_V_hcUrxYJYsAu7GKKHrffaxrFOlwTOnKRo-MxvKWT2y7f5K02-sn1ZwS1YBUNnh2a41yw_ajEkdsELYR_py9jQm0YbCN0FqBdaYMkfRABSVCALjI0_lCGGfl-GjaC1wwfQbhbzsPJ0iW71BLA-bwb54whBYmXod6YQ2i1vqUbmESeNqWv-O37NdqiHQuNCM2sUGjVOUbmB_E6auxl5tGAll5wuCx_P9FCLxb_e8y6_rllOMZb0PCSdVdAltGTjSuPHsi5XeRipkXNZw4FFo5PQsFW0PWkkrdrQN9EzNSjadF6tJhchqMhQqED_Jdj9VsQCrK87paKfQtFZK7TA_NTxDAteeVPNlyUsYUsp_JmTObN-DluAIBXwh_IT_K-bEsKDU8atGWxO2YERvaGz-KPU0GLLdbUWP8a_InMkBF971IDMyVmvsVB-xsdEswWxTGi_ZXvy8C4Ziqspkzjx3gQIXzcsivxS1CLDmgWSq3nW8rG0t0Wh3KE1oInlnD15a86WzNPHrdus5h3n0AI7_ajT27sNYxgaTLhltj69a5f-SS9Jn9shBdU-i2OEkA7QlEowHqpYTOv6T8jbgv8KDyIL8XvmMkA6ABBHBXcTyZXS-3Gkw72ac9a65ytuBn9rRWBOGgc4M9RxTbWiL8F4iyi5gjgTgRoPz1qRfL083q9GWLT_nbQqrbzt-dZiiM5-2d-pfHGr8Plhar=w358-h634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8971" y="1475095"/>
            <a:ext cx="2394338" cy="42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lh3.googleusercontent.com/HLsB8MvFy3i3ar72zsnbP67Z9iTma4bwAlXseTAJjpIpZULxAr5ETKgp5FV-nG4euIac6dggwsvAgjyALuNsCT-yg92n-Z4RPaVkb_WkEH83vWqh1cOZy9P9j8viTE-eMxoGwZH7bIiFHrp1fIYiycL37j56JH0elSYLJI7_bM6eCeRZE1DS9Cb46KExKnwV6psYBZIgFbA_WKchtpm2ZsN4QRQwfsbrYz26-O56IoN_b_9kqpob6rmsymOY30rm74OfknroxiX4g68RjHcDMFVDeR5Y5WgXIC4a62s9f3gUK-dOqASJ6P-NujF_du0wIY8AqzAJ2S5zwARUUc_3cx3GacjKGj8TnwEpXTzL7TsWhSQB0eRYGq1Xx6AJgxUQshg3SphazAGrUrYzwvOxrJDJtX4WhLtFY5LECKPTfS1JjDQKGGPyhruoN476ZpGnjqrwh55wfKk8ZgMUGd591fwggfPKE-A1C4VvHG2obAURGHXuJ8F91yjKYZMZwI4db4gh3rIwNTlrC39Os7tEaIrwuzYs_i_DUXkMbl0U1VoQycOylkTvKp5hbDvtod-jsf3rWH3DqciQ34wxTvrreNpUEjXQujUZLNtWu2eRL-B0ymDnK6DWmUZBh8b64FcGbY3l25r3lG6WRDj6OsoICYjsPJ7Q-7wLxvJJGMG0wR4bI4kuZ9WvSnaKGvosyXvZgFhQEFLG1EM7PpS531kvTNIA=w845-h634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8304" y="3962400"/>
            <a:ext cx="3709040" cy="27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" y="4979769"/>
            <a:ext cx="845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До Дня толерантності </a:t>
            </a:r>
            <a:r>
              <a:rPr lang="uk-UA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та акції «16 днів проти насильства»    були </a:t>
            </a:r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проведені профілактичні заняття на тему "Розв'язання конфліктів мирним шляхом". </a:t>
            </a:r>
          </a:p>
          <a:p>
            <a:pPr algn="ctr"/>
            <a:r>
              <a:rPr lang="uk-UA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Школярі демонстрували свої навички вирішення суперечок та дізнались нові форми взаємодії.</a:t>
            </a:r>
          </a:p>
        </p:txBody>
      </p:sp>
      <p:sp>
        <p:nvSpPr>
          <p:cNvPr id="8" name="object 6"/>
          <p:cNvSpPr txBox="1"/>
          <p:nvPr/>
        </p:nvSpPr>
        <p:spPr>
          <a:xfrm>
            <a:off x="107245" y="-48212"/>
            <a:ext cx="9143999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98245" marR="6350" indent="-1186180" algn="ctr">
              <a:lnSpc>
                <a:spcPct val="100000"/>
              </a:lnSpc>
            </a:pPr>
            <a:r>
              <a:rPr lang="uk-UA" sz="3000" b="1" dirty="0">
                <a:solidFill>
                  <a:srgbClr val="002060"/>
                </a:solidFill>
                <a:latin typeface="Bookman Old Style"/>
                <a:cs typeface="Bookman Old Style"/>
              </a:rPr>
              <a:t>Виховання</a:t>
            </a:r>
            <a:r>
              <a:rPr sz="30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uk-UA" sz="3000" b="1" dirty="0">
                <a:solidFill>
                  <a:srgbClr val="002060"/>
                </a:solidFill>
                <a:latin typeface="Bookman Old Style"/>
                <a:cs typeface="Bookman Old Style"/>
              </a:rPr>
              <a:t>соціальних </a:t>
            </a:r>
            <a:endParaRPr lang="uk-UA" sz="3000" b="1" dirty="0" smtClean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198245" marR="6350" indent="-1186180" algn="ctr">
              <a:lnSpc>
                <a:spcPct val="100000"/>
              </a:lnSpc>
            </a:pPr>
            <a:r>
              <a:rPr sz="30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компетентностей</a:t>
            </a:r>
            <a:endParaRPr sz="30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8194" name="Picture 2" descr="https://lh3.googleusercontent.com/thRzp1-kDsShDT0QmL3gSBqdCWuVef7bthlqRO566CzV70hWiJX68MQq9E226biCaZ68oOeDLUWpNXMd0FVNHZPhBp3pJsOtWQGeZtzmuqcTd7yC_pvwC7E9SDM2jcnOvE3tkST3l7SIVirwuBKSdTQHO6dTt0vZ10oYGmq10LWVyK1aPI3xrHRSNt3_q-SZu7DjWFIPSw4aXLUc7HveLk5IGDYiK4u-Ktr5USSltXfWDk2ioowKiQVg1vzPu-CPBQmpPlfW54XKMnkyB7m7DtIx5UDa7srSiO7217w-7JmU3eXLyqrIqHAteS0ws-jluj3hMlyLD6Wb2OMxfbP6pCOWN6_jt-TFjbp488kmcsh_2JAFi5-bEPBkuQyHWhHWFxlKTT20sJnrvH-0Dz7GwKXd7x53XTZbYfSuLXxfoAd6DblhYa-nlxzYWc2Ov6LLGLa5LJHRhFHIVYWNyteO-3Mq9XapvUmH6eLBv8juuTpBzCNkh2l76H2I2RRjWqBKTJ4Ve_XqPNeVAmfCaowNuCKAmIqytduK__hwIvJp-fW4GWcLn_uIj_1iHT8dnBezleIXSRt9hGrM0PyPiLT0DiEKTg9YyI6Osal6GMjo_CN-gJ5k0plxu24B9heb921H1Ley4syHLxRx_vSHaZrWOX6aYnfSE38LrNi5G3jh3NfCo_JnFgN3cahSCUj57uzs_xnowS0Cejp8OZRsABx7xTLU=w846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26" y="1873588"/>
            <a:ext cx="3759424" cy="281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QCLZ9oWEkNCvu6yIbtvB9_UzzciL13bt-wAN_forvvZ7NC3Q4NR3b6OMR-ION_iaake0XoYQKafkI5Ed1oaJ363TAeWUDlen39-5s0l_l8xHeu5s1ENUTgi3iuSei0uT3Q8_Upn9weIHokgTOP8y5OOZezFYBK-A58h89fpJ3-j3ezgJUAMOYdJnL8uQwcHUhuHlracqSXLYSTXNUX4X_C6MF2l_NEPVFO-sQuXazVuFmRNkNsj1rjqEITRVJ6rTvsxL-_9Lm6Y7s7XpZ6QV2IdatqwJ3i-4m3XLXS3IkBDk8vJz1OFRF1KnGXIoCzLFiWwvm_BF_BF9AkReKvkaBfswckllBQKW5w4urgwoSlgWdjk5nr-OqPi5-Nz3Vi2pKUBoEV2SjatOu7yhEnNjLd4cb7XN1Fyxje5SBLoiz5An3WDJH2BEZCFJxzZBLdwzh6IG6UUToVCAEdw5SBAcL3iolP8VaFOwXZ1tyIR0DZ3tvuGF1mY94j3TqbEvzERRMxsGpKSu5S7JLYN8i2BXMjQ1C9SHvFtzC8eH-6_GJy0hoq40VY0TTVeUlD360SyQ79Cwx0Biq2VY2T6tB9G1cJ2pS2Nvu37YqeKU1suLahKh7ZaoZrM5XkZ1DgnWSF3Rv4zAxFUFV8xsBkknyfSG-8a2b3DAkQ4ggdD76Jo99Rp_ggTX1DWM0-zRArUZhFFQ-68jFMpaldi_VQs1lZzlKbZU=w846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24936"/>
            <a:ext cx="388926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lh3.googleusercontent.com/VAxCdzToKRcp9dPdHMWKbWwNtdcaooiLCPrfLKhThj8du9WNodkoIOe3nLbwkwEx-zoRZ0Zloq0zlGxKo4v-scdO948iSw8Yc48yBL9wGzeT9KZymwEN63t7NWnatALKpK5-TqgMthquKLcKKMRnlH_9XbuiDvBbObBWk8Mn7hWPZPN308n4IQb_St8TgRtVhZK-5_ZymRjuTn4fuSzTCHCUAIrzO48xN0vuzOT4QsfJWKhBqaFMtBJA1n5tnvLUjq_mdyf3nO1VcJsuik3XlHMoQgifrzza6MwdVqzOwCynsJBz93oCCS59bKHbIhXOsRcgJzKLpYEnKRov4ApkJXIVJ8WDdL7soRIxufbHYePhL1weIrQPtCJLXyLgIVuRyDnB7Rt-RdUrORadCQrGCSn0awHpUWT_et78gYAb6L7xAJqj2BDm0I0zbU7iNMJX8_ksCZ8Y9HrKEbDK3HsCdhI6F_GI4P07R0BW3u2MWm8ObK-4YfTznXOLWzbIyVy1SIhy8uE6yZlLrp_TJ1NsN3r8bcN6V2UdWJeXKOd9tNXz67r-SHVWTIpj4qDFMAN1aVBYi0X5E_EEcU4brSSZkvoD3PRprTz2_jkJn6rgApHddajEcMJZTzkRWCIRLc53PCR1UHVidMIuL5UaAJlkrqJQdde7EpYCf5I0MCaECaE9UAFN1mpfk-RSdYSjpZEGgvcndurmYpTHikXoi9kXBayS=w845-h634-no?authus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032" y="2466316"/>
            <a:ext cx="2932427" cy="22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/>
          <p:cNvSpPr/>
          <p:nvPr/>
        </p:nvSpPr>
        <p:spPr>
          <a:xfrm>
            <a:off x="3745815" y="949623"/>
            <a:ext cx="1413320" cy="17910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479862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28"/>
          <a:stretch/>
        </p:blipFill>
        <p:spPr>
          <a:xfrm>
            <a:off x="283178" y="1361975"/>
            <a:ext cx="4114800" cy="2193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60"/>
          <a:stretch/>
        </p:blipFill>
        <p:spPr>
          <a:xfrm>
            <a:off x="4500055" y="1361975"/>
            <a:ext cx="3888755" cy="224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48"/>
          <a:stretch/>
        </p:blipFill>
        <p:spPr>
          <a:xfrm>
            <a:off x="5730367" y="3678322"/>
            <a:ext cx="3207463" cy="216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2104" y="4095508"/>
            <a:ext cx="2818263" cy="211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-39115" y="69285"/>
            <a:ext cx="9072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Інтегрований урок англійської мови та психології </a:t>
            </a:r>
          </a:p>
          <a:p>
            <a:pPr algn="ctr"/>
            <a:r>
              <a:rPr lang="en-GB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World Mental Health Day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(«Всесвітній день психічного здоров’я»)</a:t>
            </a:r>
          </a:p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0" name="object 2"/>
          <p:cNvSpPr/>
          <p:nvPr/>
        </p:nvSpPr>
        <p:spPr>
          <a:xfrm>
            <a:off x="914400" y="5152505"/>
            <a:ext cx="1316868" cy="13710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350"/>
          </a:p>
        </p:txBody>
      </p:sp>
      <p:sp>
        <p:nvSpPr>
          <p:cNvPr id="12" name="Прямоугольник 11"/>
          <p:cNvSpPr/>
          <p:nvPr/>
        </p:nvSpPr>
        <p:spPr>
          <a:xfrm>
            <a:off x="-39115" y="3897279"/>
            <a:ext cx="354441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Інтегрований урок 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англійської мови та психології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зі здобувачами освіти 5-Б класу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КЗО СБШ №23 ДМР</a:t>
            </a:r>
          </a:p>
          <a:p>
            <a:pPr algn="ctr"/>
            <a:r>
              <a:rPr lang="uk-UA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(8 жовтня 2020 р.)</a:t>
            </a:r>
          </a:p>
          <a:p>
            <a:pPr algn="ctr"/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4839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2714" y="2774394"/>
            <a:ext cx="2602253" cy="3526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039" y="1384216"/>
            <a:ext cx="3404877" cy="255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66" y="1206543"/>
            <a:ext cx="3021908" cy="360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-20433" y="47653"/>
            <a:ext cx="90723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Просвітницький урок «</a:t>
            </a:r>
            <a:r>
              <a:rPr lang="uk-UA" sz="2000" b="1" dirty="0">
                <a:solidFill>
                  <a:srgbClr val="FF000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Емоції в житті дитини»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зі здобувачами освіти 5-В класу (9 жовтня 2020 р.)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(з нагоди відзначення Всесвітнього дня психічного здоров’я)</a:t>
            </a:r>
          </a:p>
          <a:p>
            <a:pPr algn="ctr"/>
            <a:endParaRPr lang="en-GB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object 2"/>
          <p:cNvSpPr/>
          <p:nvPr/>
        </p:nvSpPr>
        <p:spPr>
          <a:xfrm>
            <a:off x="6400800" y="4190292"/>
            <a:ext cx="1508077" cy="16089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sz="1350"/>
          </a:p>
        </p:txBody>
      </p:sp>
      <p:pic>
        <p:nvPicPr>
          <p:cNvPr id="10" name="Picture 2" descr="https://www.medcv.gov.ua/wp-content/uploads/2018/10/4640809c63c10e7ffcf2f34ef45b6205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889" b="98667" l="667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04" y="4872438"/>
            <a:ext cx="2471433" cy="18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26736" y="1660479"/>
            <a:ext cx="3071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Соціальний педагог Щербицька О.В.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1501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941642"/>
            <a:ext cx="4074614" cy="2298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888" y="4343400"/>
            <a:ext cx="3198245" cy="239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00" y="1748300"/>
            <a:ext cx="3765842" cy="212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0634"/>
            <a:ext cx="907234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Акції </a:t>
            </a:r>
            <a:r>
              <a:rPr lang="uk-UA" sz="2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для учасників освітнього процесу</a:t>
            </a:r>
            <a:endParaRPr lang="uk-UA" sz="2400" b="1" dirty="0">
              <a:solidFill>
                <a:srgbClr val="002060"/>
              </a:solidFill>
              <a:latin typeface="Bookman Old Style" panose="02050604050505020204" pitchFamily="18" charset="0"/>
              <a:ea typeface="宋体" panose="02010600030101010101" pitchFamily="2" charset="-122"/>
            </a:endParaRPr>
          </a:p>
          <a:p>
            <a:pPr algn="ctr"/>
            <a:r>
              <a:rPr lang="uk-UA" sz="2800" b="1" dirty="0">
                <a:solidFill>
                  <a:srgbClr val="FF0000"/>
                </a:solidFill>
                <a:latin typeface="Bookman Old Style" panose="02050604050505020204" pitchFamily="18" charset="0"/>
                <a:ea typeface="宋体" panose="02010600030101010101" pitchFamily="2" charset="-122"/>
              </a:rPr>
              <a:t>«Позитивні побажання»</a:t>
            </a:r>
            <a:endParaRPr lang="en-GB" sz="2800" b="1" dirty="0">
              <a:solidFill>
                <a:srgbClr val="FF0000"/>
              </a:solidFill>
              <a:latin typeface="Bookman Old Style" panose="02050604050505020204" pitchFamily="18" charset="0"/>
              <a:ea typeface="宋体" panose="02010600030101010101" pitchFamily="2" charset="-122"/>
            </a:endParaRPr>
          </a:p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23"/>
          <a:stretch/>
        </p:blipFill>
        <p:spPr>
          <a:xfrm>
            <a:off x="4698201" y="3814279"/>
            <a:ext cx="2470662" cy="292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Картинки по запросу &quot;позитивні емоції картинки психологія&quot;">
            <a:extLst>
              <a:ext uri="{FF2B5EF4-FFF2-40B4-BE49-F238E27FC236}">
                <a16:creationId xmlns="" xmlns:a16="http://schemas.microsoft.com/office/drawing/2014/main" id="{95F2AC44-155E-4468-B9BB-0F0B05BBE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0851" y="3628105"/>
            <a:ext cx="16573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7592" y="2400230"/>
            <a:ext cx="2150444" cy="381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1158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52400" y="928670"/>
            <a:ext cx="8991600" cy="4544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955" algn="ctr">
              <a:lnSpc>
                <a:spcPct val="100000"/>
              </a:lnSpc>
            </a:pPr>
            <a:r>
              <a:rPr lang="uk-UA" sz="2000" b="1" i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       68 (5 сумісників)</a:t>
            </a:r>
            <a:r>
              <a:rPr sz="2000" b="1" i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uk-UA" sz="2000" b="1" i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педагогів</a:t>
            </a:r>
            <a:r>
              <a:rPr sz="2000" b="1" i="1" spc="10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2000" b="1" i="1">
                <a:solidFill>
                  <a:srgbClr val="C00000"/>
                </a:solidFill>
                <a:latin typeface="Bookman Old Style"/>
                <a:cs typeface="Bookman Old Style"/>
              </a:rPr>
              <a:t>забезпечу</a:t>
            </a:r>
            <a:r>
              <a:rPr sz="2000" b="1" i="1" spc="-10">
                <a:solidFill>
                  <a:srgbClr val="C00000"/>
                </a:solidFill>
                <a:latin typeface="Bookman Old Style"/>
                <a:cs typeface="Bookman Old Style"/>
              </a:rPr>
              <a:t>ю</a:t>
            </a:r>
            <a:r>
              <a:rPr sz="2000" b="1" i="1">
                <a:solidFill>
                  <a:srgbClr val="C00000"/>
                </a:solidFill>
                <a:latin typeface="Bookman Old Style"/>
                <a:cs typeface="Bookman Old Style"/>
              </a:rPr>
              <a:t>ть </a:t>
            </a:r>
            <a:r>
              <a:rPr lang="ru-RU" sz="2000" b="1" i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Bookman Old Style"/>
                <a:cs typeface="Bookman Old Style"/>
              </a:rPr>
            </a:br>
            <a:r>
              <a:rPr sz="2000" b="1" i="1" smtClean="0">
                <a:solidFill>
                  <a:srgbClr val="C00000"/>
                </a:solidFill>
                <a:latin typeface="Bookman Old Style"/>
                <a:cs typeface="Bookman Old Style"/>
              </a:rPr>
              <a:t>високий рівень</a:t>
            </a:r>
            <a:r>
              <a:rPr sz="2000" b="1" i="1" spc="1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2000" b="1" i="1" dirty="0">
                <a:solidFill>
                  <a:srgbClr val="C00000"/>
                </a:solidFill>
                <a:latin typeface="Bookman Old Style"/>
                <a:cs typeface="Bookman Old Style"/>
              </a:rPr>
              <a:t>академічної</a:t>
            </a:r>
            <a:r>
              <a:rPr sz="2000" b="1" i="1" spc="2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2000" b="1" i="1" dirty="0">
                <a:solidFill>
                  <a:srgbClr val="C00000"/>
                </a:solidFill>
                <a:latin typeface="Bookman Old Style"/>
                <a:cs typeface="Bookman Old Style"/>
              </a:rPr>
              <a:t>освіти</a:t>
            </a:r>
            <a:r>
              <a:rPr sz="2000" b="1" i="1" spc="-10" dirty="0">
                <a:solidFill>
                  <a:srgbClr val="C00000"/>
                </a:solidFill>
                <a:latin typeface="Bookman Old Style"/>
                <a:cs typeface="Bookman Old Style"/>
              </a:rPr>
              <a:t>:</a:t>
            </a:r>
            <a:endParaRPr sz="2000" dirty="0">
              <a:solidFill>
                <a:srgbClr val="C00000"/>
              </a:solidFill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970"/>
              </a:spcBef>
              <a:buClr>
                <a:srgbClr val="FF0000"/>
              </a:buClr>
              <a:buSzPct val="112500"/>
              <a:tabLst>
                <a:tab pos="233679" algn="l"/>
              </a:tabLst>
            </a:pPr>
            <a:r>
              <a:rPr lang="uk-UA" sz="2000" b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1</a:t>
            </a:r>
            <a:r>
              <a:rPr lang="uk-UA"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заслужений</a:t>
            </a:r>
            <a:r>
              <a:rPr sz="1600" b="1" spc="-1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працівник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освіти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України</a:t>
            </a:r>
            <a:r>
              <a:rPr sz="1600" b="1" spc="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–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Квятков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ька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Н.А.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  <a:buClr>
                <a:srgbClr val="FF0000"/>
              </a:buClr>
              <a:buSzPct val="112500"/>
              <a:tabLst>
                <a:tab pos="233679" algn="l"/>
              </a:tabLst>
            </a:pPr>
            <a:r>
              <a:rPr lang="uk-UA" sz="2000" b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2</a:t>
            </a:r>
            <a:r>
              <a:rPr lang="uk-UA"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заслужених</a:t>
            </a:r>
            <a:r>
              <a:rPr sz="1600" b="1" spc="-1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smtClean="0">
                <a:solidFill>
                  <a:srgbClr val="002060"/>
                </a:solidFill>
                <a:latin typeface="Bookman Old Style"/>
                <a:cs typeface="Bookman Old Style"/>
              </a:rPr>
              <a:t>учител</a:t>
            </a:r>
            <a:r>
              <a:rPr lang="uk-UA"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і </a:t>
            </a:r>
            <a:r>
              <a:rPr sz="1600" b="1" smtClean="0">
                <a:solidFill>
                  <a:srgbClr val="002060"/>
                </a:solidFill>
                <a:latin typeface="Bookman Old Style"/>
                <a:cs typeface="Bookman Old Style"/>
              </a:rPr>
              <a:t>України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–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Карасик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В.Д.,</a:t>
            </a:r>
            <a:r>
              <a:rPr sz="16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Ал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я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єва С.А.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2000" b="1" dirty="0">
                <a:solidFill>
                  <a:srgbClr val="C00000"/>
                </a:solidFill>
                <a:latin typeface="Bookman Old Style"/>
                <a:cs typeface="Bookman Old Style"/>
              </a:rPr>
              <a:t>1</a:t>
            </a:r>
            <a:r>
              <a:rPr sz="2000" b="1" spc="-6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знак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“А.С.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Макаренко” –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Карасик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В.Д.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7145">
              <a:lnSpc>
                <a:spcPct val="100000"/>
              </a:lnSpc>
              <a:spcBef>
                <a:spcPts val="555"/>
              </a:spcBef>
            </a:pPr>
            <a:r>
              <a:rPr lang="uk-UA" sz="2000" b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3</a:t>
            </a:r>
            <a:r>
              <a:rPr sz="2000" b="1" spc="-5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знаки</a:t>
            </a:r>
            <a:r>
              <a:rPr sz="16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“Василь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Сухомлинський”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–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Дронова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Н.Г</a:t>
            </a:r>
            <a:r>
              <a:rPr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.</a:t>
            </a:r>
            <a:r>
              <a:rPr lang="uk-UA"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,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3878579">
              <a:lnSpc>
                <a:spcPct val="100000"/>
              </a:lnSpc>
              <a:spcBef>
                <a:spcPts val="415"/>
              </a:spcBef>
            </a:pP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Александр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ва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В.А., Побер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е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зкіна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В.В.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7145">
              <a:lnSpc>
                <a:spcPct val="100000"/>
              </a:lnSpc>
              <a:spcBef>
                <a:spcPts val="400"/>
              </a:spcBef>
            </a:pPr>
            <a:r>
              <a:rPr sz="2000" b="1" dirty="0">
                <a:solidFill>
                  <a:srgbClr val="C00000"/>
                </a:solidFill>
                <a:latin typeface="Bookman Old Style"/>
                <a:cs typeface="Bookman Old Style"/>
              </a:rPr>
              <a:t>2</a:t>
            </a:r>
            <a:r>
              <a:rPr sz="1800" b="1" spc="-6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знаки «О.А. Захарен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к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о»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–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Красн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ва</a:t>
            </a:r>
            <a:r>
              <a:rPr sz="16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З.В.,</a:t>
            </a:r>
            <a:r>
              <a:rPr sz="1600" b="1" spc="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Кара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ик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В.Д.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7145">
              <a:lnSpc>
                <a:spcPct val="100000"/>
              </a:lnSpc>
              <a:spcBef>
                <a:spcPts val="434"/>
              </a:spcBef>
            </a:pPr>
            <a:r>
              <a:rPr sz="2000" b="1" dirty="0">
                <a:solidFill>
                  <a:srgbClr val="C00000"/>
                </a:solidFill>
                <a:latin typeface="Bookman Old Style"/>
                <a:cs typeface="Bookman Old Style"/>
              </a:rPr>
              <a:t>2</a:t>
            </a:r>
            <a:r>
              <a:rPr sz="1800" b="1" spc="-6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знаки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«За заслуги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перед містом»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-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Квятков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ька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Н.А., Карасик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В.Д.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7145">
              <a:lnSpc>
                <a:spcPct val="100000"/>
              </a:lnSpc>
              <a:spcBef>
                <a:spcPts val="430"/>
              </a:spcBef>
              <a:tabLst>
                <a:tab pos="5819140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2</a:t>
            </a:r>
            <a:r>
              <a:rPr sz="1800" b="1" spc="-65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пам’ятн</a:t>
            </a:r>
            <a:r>
              <a:rPr lang="uk-UA"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і</a:t>
            </a:r>
            <a:r>
              <a:rPr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медал</a:t>
            </a:r>
            <a:r>
              <a:rPr lang="uk-UA"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і</a:t>
            </a:r>
            <a:r>
              <a:rPr sz="1600" b="1" spc="-2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«За вагомий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внесок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у розвиток	Дніпропетров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ь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кої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обл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а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ті»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5186680">
              <a:lnSpc>
                <a:spcPct val="100000"/>
              </a:lnSpc>
              <a:spcBef>
                <a:spcPts val="415"/>
              </a:spcBef>
            </a:pP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-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Квятков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ь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ка</a:t>
            </a:r>
            <a:r>
              <a:rPr sz="16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Н.А.,</a:t>
            </a:r>
            <a:r>
              <a:rPr sz="16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Карасик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В.Д.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7145">
              <a:lnSpc>
                <a:spcPct val="100000"/>
              </a:lnSpc>
              <a:spcBef>
                <a:spcPts val="400"/>
              </a:spcBef>
            </a:pPr>
            <a:r>
              <a:rPr sz="2000" b="1" spc="-5" dirty="0">
                <a:solidFill>
                  <a:srgbClr val="C00000"/>
                </a:solidFill>
                <a:latin typeface="Bookman Old Style"/>
                <a:cs typeface="Bookman Old Style"/>
              </a:rPr>
              <a:t>1</a:t>
            </a:r>
            <a:r>
              <a:rPr sz="2000" b="1" dirty="0">
                <a:solidFill>
                  <a:srgbClr val="C00000"/>
                </a:solidFill>
                <a:latin typeface="Bookman Old Style"/>
                <a:cs typeface="Bookman Old Style"/>
              </a:rPr>
              <a:t>8</a:t>
            </a:r>
            <a:r>
              <a:rPr sz="1800" b="1" spc="-6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нагородж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е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ні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грамотою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Міні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тер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с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тва </a:t>
            </a:r>
            <a:r>
              <a:rPr sz="16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світи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та науки України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7145">
              <a:lnSpc>
                <a:spcPct val="100000"/>
              </a:lnSpc>
              <a:spcBef>
                <a:spcPts val="430"/>
              </a:spcBef>
            </a:pPr>
            <a:r>
              <a:rPr lang="uk-UA" sz="2000" b="1" spc="-5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30</a:t>
            </a:r>
            <a:r>
              <a:rPr sz="1800" b="1" spc="-65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вчителі</a:t>
            </a:r>
            <a:r>
              <a:rPr lang="uk-UA" sz="16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в</a:t>
            </a:r>
            <a:r>
              <a:rPr sz="1600" b="1" spc="-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-</a:t>
            </a:r>
            <a:r>
              <a:rPr sz="16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мет</a:t>
            </a:r>
            <a:r>
              <a:rPr sz="1600" b="1" spc="-5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16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дис</a:t>
            </a:r>
            <a:r>
              <a:rPr sz="1600" b="1" spc="-10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т</a:t>
            </a:r>
            <a:r>
              <a:rPr lang="uk-UA" sz="16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ів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19600" y="5270750"/>
            <a:ext cx="4226687" cy="14918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rgbClr val="C00000"/>
              </a:solidFill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71472" y="0"/>
            <a:ext cx="9065496" cy="1010790"/>
          </a:xfrm>
          <a:prstGeom prst="rect">
            <a:avLst/>
          </a:prstGeom>
        </p:spPr>
        <p:txBody>
          <a:bodyPr vert="horz" wrap="square" lIns="0" tIns="86614" rIns="0" bIns="0" rtlCol="0">
            <a:spAutoFit/>
          </a:bodyPr>
          <a:lstStyle/>
          <a:p>
            <a:pPr marL="628015" marR="6350" indent="1610360">
              <a:lnSpc>
                <a:spcPct val="100000"/>
              </a:lnSpc>
            </a:pPr>
            <a:r>
              <a:rPr sz="30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Рівень педагогічної майстерності вчителів школи #23</a:t>
            </a:r>
          </a:p>
        </p:txBody>
      </p:sp>
      <p:sp>
        <p:nvSpPr>
          <p:cNvPr id="18" name="object 19"/>
          <p:cNvSpPr/>
          <p:nvPr/>
        </p:nvSpPr>
        <p:spPr>
          <a:xfrm>
            <a:off x="152400" y="128737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14282" y="5500702"/>
            <a:ext cx="4953000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uk-UA" sz="2000" b="1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8</a:t>
            </a:r>
            <a:r>
              <a:rPr b="1" spc="10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старших вчителів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sz="2000" b="1" spc="-5" dirty="0">
                <a:solidFill>
                  <a:srgbClr val="C00000"/>
                </a:solidFill>
                <a:latin typeface="Bookman Old Style"/>
                <a:cs typeface="Bookman Old Style"/>
              </a:rPr>
              <a:t>1</a:t>
            </a:r>
            <a:r>
              <a:rPr sz="2000" b="1" dirty="0">
                <a:solidFill>
                  <a:srgbClr val="C00000"/>
                </a:solidFill>
                <a:latin typeface="Bookman Old Style"/>
                <a:cs typeface="Bookman Old Style"/>
              </a:rPr>
              <a:t>4</a:t>
            </a:r>
            <a:r>
              <a:rPr sz="1600" b="1" spc="15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відмінників</a:t>
            </a:r>
            <a:r>
              <a:rPr sz="16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освіти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2700">
              <a:lnSpc>
                <a:spcPct val="100000"/>
              </a:lnSpc>
              <a:spcBef>
                <a:spcPts val="384"/>
              </a:spcBef>
            </a:pPr>
            <a:r>
              <a:rPr lang="uk-UA" sz="2000" b="1" spc="-5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44</a:t>
            </a:r>
            <a:r>
              <a:rPr sz="1600" b="1" spc="15" dirty="0" smtClean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мають</a:t>
            </a:r>
            <a:r>
              <a:rPr sz="16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вищу кваліфікаційну</a:t>
            </a:r>
            <a:r>
              <a:rPr sz="1600" b="1" spc="-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1600" b="1" dirty="0">
                <a:solidFill>
                  <a:srgbClr val="002060"/>
                </a:solidFill>
                <a:latin typeface="Bookman Old Style"/>
                <a:cs typeface="Bookman Old Style"/>
              </a:rPr>
              <a:t>категорію</a:t>
            </a:r>
            <a:endParaRPr sz="16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32943" y="5648394"/>
            <a:ext cx="1326515" cy="8362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8295">
              <a:lnSpc>
                <a:spcPct val="100000"/>
              </a:lnSpc>
            </a:pPr>
            <a:r>
              <a:rPr sz="1800" b="1" i="1" spc="-5" dirty="0">
                <a:solidFill>
                  <a:srgbClr val="C00000"/>
                </a:solidFill>
                <a:latin typeface="Bookman Old Style"/>
                <a:cs typeface="Bookman Old Style"/>
              </a:rPr>
              <a:t>7</a:t>
            </a:r>
            <a:r>
              <a:rPr sz="1800" b="1" i="1" dirty="0">
                <a:solidFill>
                  <a:srgbClr val="C00000"/>
                </a:solidFill>
                <a:latin typeface="Bookman Old Style"/>
                <a:cs typeface="Bookman Old Style"/>
              </a:rPr>
              <a:t>0 </a:t>
            </a:r>
            <a:r>
              <a:rPr sz="1800" b="1" i="1" spc="-20" dirty="0">
                <a:solidFill>
                  <a:srgbClr val="C00000"/>
                </a:solidFill>
                <a:latin typeface="Bookman Old Style"/>
                <a:cs typeface="Bookman Old Style"/>
              </a:rPr>
              <a:t>%</a:t>
            </a:r>
            <a:endParaRPr sz="1800" dirty="0">
              <a:solidFill>
                <a:srgbClr val="C00000"/>
              </a:solidFill>
              <a:latin typeface="Bookman Old Style"/>
              <a:cs typeface="Bookman Old Style"/>
            </a:endParaRPr>
          </a:p>
          <a:p>
            <a:pPr marL="12700" marR="6350" indent="274955">
              <a:lnSpc>
                <a:spcPct val="100000"/>
              </a:lnSpc>
            </a:pPr>
            <a:r>
              <a:rPr sz="1800" b="1" i="1" dirty="0">
                <a:solidFill>
                  <a:srgbClr val="C00000"/>
                </a:solidFill>
                <a:latin typeface="Bookman Old Style"/>
                <a:cs typeface="Bookman Old Style"/>
              </a:rPr>
              <a:t>вища категорія</a:t>
            </a:r>
            <a:endParaRPr sz="1800" dirty="0">
              <a:solidFill>
                <a:srgbClr val="C00000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786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lh3.googleusercontent.com/1Tq7jkuvGzXQSmxZJZ4qbtSltvp0pgcWiKGHCgJ5urbvCg1lUYLjZuUcuOApDlMLzE8noNQmWMe05qR3XJj9DGHj__Yx1Z4CY9absCbbnSJ7P35TsUMIsdzMbY0y6o6PEC0FM2Jubxo9QARCt3i6xbF3OF2EY1yniJzAaynq--FpJ2CDCC8XE0Wq2x1Z-XgljLV6gOoijvfEL3XPJzrzlMF4A53OFVYxGqE8e7m7PNd3jQbUj_m9jPz--N7kPVXL9wmYAjMkgcQepp0goPEQ9Mv_ogklZ_mHJXq2cjPXIFj5SnnD-WqMMhcV_86El1wzCUMYi_tL7jNDx26TR266-w7Kq52pxG575I9QlWZN9Pje1QfgGu5DaC5immFBWlZ3PB13hqF6hXt5clFMVmF2wkX9f8Eozic7Ghm75FDb6BnrJLOb9xWdLYqM6nuv85F3SARQ1cAXQTXnQOYodWnMcaO9S7ez8UfNKdXv5Nc_0yEt7r_M99252o4OcBKMX4zTYkneJPHIz5rvKaJvX-yiOgTeH1kWjOM2TyOPhrZcu-cLdug7ZhNHvA4T60eEhvH-sthIBN14N4PEpDOrJiyHBU2ChNnoUE2frbJIYm6pF01W-ZT4BpcUbZwWFE45ZMSSzVG44EPy91LzR2rbv4cbDWwZntO5cx5y5XASdYwkAYoiuR-J7CPlyqYcMaytMQ=w476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7598" y="3852623"/>
            <a:ext cx="2198730" cy="29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s://lh3.googleusercontent.com/PT8pmtAstmb74MuSnBCRd83qVMDHajESxtZf25TFfMnQ_FobhJrIPP57iadTRRLPCz8F2JYjmdmrZFxOhuvjeSDjlOqtMqKhmctLuFwJyiybCep0TJePgNFX_sNrmCQS6WMYyADjEqz4ivuQtu3ulzW8PdMKyrMsgkyyV-d1D5fYoNqVVfRZMNKhLMfVAPSRnbZ6Vq4ZYg0WMtKV7KGfIOHtxr8KCkDLsQHvToJEJsV3GMoB8UV9UxrM7a0FXgzwOAD50aOt8fO0mVMGlGL57MN-pr9fuAD3c_wUwZks3Vexita9W05Y8lJp4wgTSlMOFGgRwBqGhEG2cPMU_44mBZ9o9vpNFnt6DO7hEqy2jN-5f57SR2AgAu5qH2T0N4YUC_LHCYYkptn7Dadojx8crek7enfSLTTDjGBqWRGY55xZimGP07q-hcFglfzu832_twbzX0ky2V7AKqkXQgyShwdfzGkNOyZmZ0IjhZu3OTSpPghZpI95Snh5taahHBtR-UN4M-7hrQmYB3YnfTOKCmNmqQK2R9cZLlVI2cVsqEOkoTJhVq9AWFHlTOoC5ajut4faGJRCvZB8N4Vl68reT8oGjfBTb4UwwklS41XSOtLZL0ElJx_5n3sC1MQOB9eJ4_CEm4Cw0p6doaAcDSiQmGahUE6fB8unEMazGQCjBbspjWlxRrutKaJ0=w479-h638-no">
            <a:extLst>
              <a:ext uri="{FF2B5EF4-FFF2-40B4-BE49-F238E27FC236}">
                <a16:creationId xmlns="" xmlns:a16="http://schemas.microsoft.com/office/drawing/2014/main" id="{9B66E048-4456-4634-B7F9-039027E57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15" y="3751030"/>
            <a:ext cx="2221723" cy="296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lh3.googleusercontent.com/QyO_y7Yi1kNYQi1M4Hy7fL3YvqcP6MjFTZEY22lF9d6KmflQedzltstDhkN0QVvVdWNWjmCeiHeltj0mlC-Ambvh7p47HIADs6AM9DxB6B7I2aHzxVr9fSUQqDzKZ7cCrDvcg8KY2VI9rkdp7l2E1AxXmfOR-qB4oOwFcsmS7mki7Ixak1UST2TwXF91LySPPIKxY8JYt6k87R9NKL99QIGtsdhSdUhIOseVYJ0LShUxGpApSoJn-Xi0dQNhig3oiwSvxNFHWLKIRyV64R9lln5W8fY2rLTm1i8RelRLakjx-s7mMxKVa_D8ZoNxeKQ7G-7gClh4aPkkz63MzK3uAJVCGiFDTodXs7lHC9i4N_8CFja7uNFLbvbpQ0Z3pWXDGehva5uSJV14Qai6NQe_2h7v3Z_2Io2jJWlMoSHmQ-nTwEUqW_UTrrh_GV_CCwjcH0IMQXBRjHwOKJE-27rew5cRSarXvDCcDiVX123qgmLgOLTfBsI3EjtKJ0d16WX10XmynLm6TTFccq1OXvmkZ_6i-0V-GECdrGpBYnCY83z5-Dew9ASNnBJ6ocaln_Szn5JEYsidbJo2NrEDhkFfUvB4NlpJPmirNA2bSwTS9uCghv-40_ook9JXvxY-5lIDsPq_6gGaCH6llZvndxo4g1cE5sUbaEkXfJNnWT9_HhbFt238cEI6qHrz=w479-h638-no">
            <a:extLst>
              <a:ext uri="{FF2B5EF4-FFF2-40B4-BE49-F238E27FC236}">
                <a16:creationId xmlns="" xmlns:a16="http://schemas.microsoft.com/office/drawing/2014/main" id="{C44DDF74-5D5A-49F5-B0AD-523A79532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4171" y="729102"/>
            <a:ext cx="2185182" cy="29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17" y="965416"/>
            <a:ext cx="2194110" cy="292240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52501" y="3"/>
            <a:ext cx="7889748" cy="276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-986106" y="261394"/>
            <a:ext cx="9864471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27951" marR="6351" indent="-1772876">
              <a:lnSpc>
                <a:spcPct val="100000"/>
              </a:lnSpc>
            </a:pPr>
            <a:r>
              <a:rPr sz="3200" b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Підтримка</a:t>
            </a:r>
            <a:r>
              <a:rPr sz="3200" b="1" spc="20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sz="3200" b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інклюзивного</a:t>
            </a:r>
            <a:r>
              <a:rPr sz="3200" b="1" spc="-20" dirty="0">
                <a:solidFill>
                  <a:srgbClr val="002060"/>
                </a:solidFill>
                <a:latin typeface="Bookman Old Style" panose="02050604050505020204" pitchFamily="18" charset="0"/>
              </a:rPr>
              <a:t> навчанн</a:t>
            </a:r>
            <a:r>
              <a:rPr sz="3200" b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я</a:t>
            </a:r>
            <a:endParaRPr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569" y="2317105"/>
            <a:ext cx="2833651" cy="2833651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4994" y="687258"/>
            <a:ext cx="2833651" cy="2833651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8694" y="2211827"/>
            <a:ext cx="2833651" cy="2833651"/>
          </a:xfrm>
          <a:prstGeom prst="rect">
            <a:avLst/>
          </a:prstGeom>
        </p:spPr>
      </p:pic>
      <p:sp>
        <p:nvSpPr>
          <p:cNvPr id="16" name="object 9"/>
          <p:cNvSpPr txBox="1"/>
          <p:nvPr/>
        </p:nvSpPr>
        <p:spPr>
          <a:xfrm>
            <a:off x="2007193" y="3050555"/>
            <a:ext cx="166941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6351" indent="-635" algn="ctr"/>
            <a:r>
              <a:rPr lang="uk-UA" sz="2400" b="1" dirty="0">
                <a:solidFill>
                  <a:srgbClr val="001F5F"/>
                </a:solidFill>
                <a:latin typeface="Calibri"/>
                <a:cs typeface="Calibri"/>
              </a:rPr>
              <a:t>Розвиток творчої активності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91791" y="1211174"/>
            <a:ext cx="21680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351" algn="ctr"/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Психологічна</a:t>
            </a:r>
            <a:r>
              <a:rPr lang="ru-RU"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адаптація</a:t>
            </a:r>
            <a:r>
              <a:rPr lang="ru-RU"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2000" b="1" dirty="0" smtClean="0">
                <a:solidFill>
                  <a:srgbClr val="001F5F"/>
                </a:solidFill>
                <a:latin typeface="Calibri"/>
                <a:cs typeface="Calibri"/>
              </a:rPr>
              <a:t>в 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соціальному</a:t>
            </a:r>
            <a:r>
              <a:rPr lang="ru-RU"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середовищі</a:t>
            </a:r>
            <a:endParaRPr lang="ru-RU" sz="2000" b="1" dirty="0">
              <a:solidFill>
                <a:srgbClr val="001F5F"/>
              </a:solidFill>
              <a:latin typeface="Calibri"/>
              <a:cs typeface="Calibri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43559" y="2984007"/>
            <a:ext cx="3219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1195041" indent="-1271" algn="ctr">
              <a:spcBef>
                <a:spcPts val="911"/>
              </a:spcBef>
            </a:pPr>
            <a:r>
              <a:rPr lang="ru-RU" sz="2000" b="1" spc="-25" dirty="0" err="1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орекц</a:t>
            </a:r>
            <a:r>
              <a:rPr lang="ru-RU" sz="2000" b="1" spc="-11" dirty="0" err="1">
                <a:solidFill>
                  <a:srgbClr val="001F5F"/>
                </a:solidFill>
                <a:latin typeface="Calibri"/>
                <a:cs typeface="Calibri"/>
              </a:rPr>
              <a:t>і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я</a:t>
            </a:r>
            <a:r>
              <a:rPr lang="ru-RU" sz="2000" b="1" spc="-1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2000" b="1" dirty="0">
                <a:solidFill>
                  <a:srgbClr val="001F5F"/>
                </a:solidFill>
                <a:latin typeface="Calibri"/>
                <a:cs typeface="Calibri"/>
              </a:rPr>
              <a:t>та 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роз</a:t>
            </a:r>
            <a:r>
              <a:rPr lang="ru-RU" sz="2000" b="1" spc="-11" dirty="0" err="1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и</a:t>
            </a:r>
            <a:r>
              <a:rPr lang="ru-RU" sz="2000" b="1" spc="-20" dirty="0" err="1">
                <a:solidFill>
                  <a:srgbClr val="001F5F"/>
                </a:solidFill>
                <a:latin typeface="Calibri"/>
                <a:cs typeface="Calibri"/>
              </a:rPr>
              <a:t>т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ок</a:t>
            </a:r>
            <a:r>
              <a:rPr lang="ru-RU"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пси</a:t>
            </a:r>
            <a:r>
              <a:rPr lang="ru-RU" sz="2000" b="1" spc="-31" dirty="0" err="1">
                <a:solidFill>
                  <a:srgbClr val="001F5F"/>
                </a:solidFill>
                <a:latin typeface="Calibri"/>
                <a:cs typeface="Calibri"/>
              </a:rPr>
              <a:t>х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lang="ru-RU" sz="2000" b="1" spc="-15" dirty="0" err="1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мо</a:t>
            </a:r>
            <a:r>
              <a:rPr lang="ru-RU" sz="2000" b="1" spc="-11" dirty="0" err="1">
                <a:solidFill>
                  <a:srgbClr val="001F5F"/>
                </a:solidFill>
                <a:latin typeface="Calibri"/>
                <a:cs typeface="Calibri"/>
              </a:rPr>
              <a:t>ц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ійної</a:t>
            </a:r>
            <a:r>
              <a:rPr lang="ru-RU" sz="2000" b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lang="ru-RU" sz="2000" b="1" spc="5" dirty="0" err="1">
                <a:solidFill>
                  <a:srgbClr val="001F5F"/>
                </a:solidFill>
                <a:latin typeface="Calibri"/>
                <a:cs typeface="Calibri"/>
              </a:rPr>
              <a:t>ф</a:t>
            </a:r>
            <a:r>
              <a:rPr lang="ru-RU" sz="2000" b="1" dirty="0" err="1">
                <a:solidFill>
                  <a:srgbClr val="001F5F"/>
                </a:solidFill>
                <a:latin typeface="Calibri"/>
                <a:cs typeface="Calibri"/>
              </a:rPr>
              <a:t>ери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9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7974" y="4117867"/>
            <a:ext cx="2833651" cy="2833651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2491120" y="486020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923902" marR="687688" indent="635" algn="ctr"/>
            <a:r>
              <a:rPr lang="ru-RU" sz="2000" b="1" spc="-25" dirty="0" err="1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орекц</a:t>
            </a:r>
            <a:r>
              <a:rPr lang="ru-RU" sz="2000" b="1" spc="-11" dirty="0" err="1">
                <a:solidFill>
                  <a:srgbClr val="002060"/>
                </a:solidFill>
                <a:latin typeface="Calibri"/>
                <a:cs typeface="Calibri"/>
              </a:rPr>
              <a:t>і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я</a:t>
            </a:r>
            <a:r>
              <a:rPr lang="ru-RU" sz="2000" b="1" spc="-1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та </a:t>
            </a:r>
          </a:p>
          <a:p>
            <a:pPr marL="923902" marR="687688" indent="635" algn="ctr"/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роз</a:t>
            </a:r>
            <a:r>
              <a:rPr lang="ru-RU" sz="2000" b="1" spc="-11" dirty="0" err="1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lang="ru-RU" sz="2000" b="1" spc="-20" dirty="0" err="1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ок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marL="923902" marR="687688" indent="635" algn="ctr"/>
            <a:r>
              <a:rPr lang="ru-RU" sz="2000" b="1" spc="-35" dirty="0" err="1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lang="ru-RU" sz="2000" b="1" spc="-11" dirty="0" err="1">
                <a:solidFill>
                  <a:srgbClr val="002060"/>
                </a:solidFill>
                <a:latin typeface="Calibri"/>
                <a:cs typeface="Calibri"/>
              </a:rPr>
              <a:t>г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нітивних</a:t>
            </a:r>
            <a:r>
              <a:rPr lang="ru-RU" sz="20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</a:p>
          <a:p>
            <a:pPr marL="923902" marR="687688" indent="635" algn="ctr"/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про</a:t>
            </a:r>
            <a:r>
              <a:rPr lang="ru-RU" sz="2000" b="1" spc="-20" dirty="0" err="1">
                <a:solidFill>
                  <a:srgbClr val="002060"/>
                </a:solidFill>
                <a:latin typeface="Calibri"/>
                <a:cs typeface="Calibri"/>
              </a:rPr>
              <a:t>ц</a:t>
            </a:r>
            <a:r>
              <a:rPr lang="ru-RU" sz="2000" b="1" dirty="0" err="1">
                <a:solidFill>
                  <a:srgbClr val="002060"/>
                </a:solidFill>
                <a:latin typeface="Calibri"/>
                <a:cs typeface="Calibri"/>
              </a:rPr>
              <a:t>есів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2050" name="Picture 2" descr="Картинки по запросу &quot;позитивні побажання картинки психологія&quot;">
            <a:extLst>
              <a:ext uri="{FF2B5EF4-FFF2-40B4-BE49-F238E27FC236}">
                <a16:creationId xmlns="" xmlns:a16="http://schemas.microsoft.com/office/drawing/2014/main" id="{351EA33D-DB93-4404-ABD0-40AD72D0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2738" y="2534077"/>
            <a:ext cx="207732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80843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 descr="https://lh3.googleusercontent.com/9CRD_eD6MJDLQHkih1Gc7v6j04Fr4DVANKQ5cAQEzp6YxQuh7IckO1FkDSmDILkQpICE54Tkks4NlBd0KNmbOhUYUqkMR2jYW4s50WedYRJvE07mgwdW9r3MF-xiHNA44NV0gqUUZsWBsuLGSP6Goz9Lc-YNRU7NCWKbP5S5-yHlUbLMYCwExFbAkaMg17bycXGOzoPOPc3NSzA46ctFHh8mYoHmRMQCksiyu6GMbXthg5xfK3vHJrJb-PfZ2idfqUCBLuEcH7wyWIxyiy8B2FmNmEDalvzEdRF6fhFyBXtYDM7ycQNyw-vYdFum0mZZVgIAbCy64tKG9ZzN_3-R_DncXDD2vQESLv0TFe7DKjzTJdUtpZ9oYilu9vL_zlE8Wq444ilKTpWkF7LwlSuzJF8UNlOkFUU1jVamPdS_W4KPyAUYP12QK8cPj5_7PgJRwX10AMxUv7K4GgqMh2DXTNEUHl7ZY-2poHFOjg2M8wtTpn1u7ZtoG3qYQGMKXY2NGjKfIAuW4UIMHq6yuP17hHdzuU9mfknVxkFIvHdALOySdj-F68RLE5jLutYxeaKiYRvbCD55wg2vZzTlsdLHfYPtjeXDuOdOTmR1s6WZFstVpeFDeexCftTuIKIy20PDZyXc3rIELbr1B4Ws9I3t8fdhEIDw3gxZMDrqw6an3kHPHHu8_OJYZk5HIxVK-g=w476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027" y="1214038"/>
            <a:ext cx="2872780" cy="38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3.googleusercontent.com/sJSHBSUOkKPkcFeorAYhECfQ0v-lf3Uw0apJBHgnQ1Pv8eml71qZvI26mqIOjGHziqoL8-v2UOSspGyNaO2oP4K0FtzuogqVoqmp1RCqbxAnHJOsLhApa6oY47a_Nl5nY4Z-2xUSiQT7a4lIthCFAe2ftUo8iK15MU7v3tnTFyW5QnRasybJtjDAsHD8Wwefz23sg7Teua0GY5gQlfFEFygm24tPPvuOxel0WuZeW-gy5Ij87eQ0hI2uuOD79cMs4dbw0b7VkiiWaszV1JSbAMULxDpECe0UWNcPgP-y90lIDbVd3rtOsnKOJ4-0mhkOoVgwNVBFvs15Fw5xw7O-TNS17k8yQwuwgudJvEQnBdgTqNDKCf3zSWsuYlMiDYOkpbDvE4Bbfy_nCiTuUDb3ePGWHK37eZpSbwhuVi_LWtsOrfx9DE1Qo16bHf8GT-Tx8AFeaEe586FFI5WJGLS9QN2vIzW5aMACnGW1OuwmaZ4WVxoGiTWiDC_Wlmf-G0bMnqTUwAd1bvX92OMF4OFQoK-LjyALd7YAIAPL8ty0YPV-LXsNqUa_sd1q6o_aKhDs4Bw2IFRldO8ldGyNnfWzzj_2PCLC7lZmJNZQW1baZt728UOVcbcgVrIXN2_Edzgvh4QPB8qaWeIsKyyYYpBKGFSc1gb_AVTzrCp3aGYBfVwfg5xkRb6Vc1-qvR6tcA=w846-h634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73"/>
          <a:stretch/>
        </p:blipFill>
        <p:spPr bwMode="auto">
          <a:xfrm>
            <a:off x="1316455" y="4527233"/>
            <a:ext cx="3545267" cy="233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5"/>
          <p:cNvSpPr txBox="1">
            <a:spLocks noGrp="1"/>
          </p:cNvSpPr>
          <p:nvPr>
            <p:ph type="title"/>
          </p:nvPr>
        </p:nvSpPr>
        <p:spPr>
          <a:xfrm>
            <a:off x="-1295400" y="0"/>
            <a:ext cx="9864471" cy="98488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3327951" marR="6351" indent="-1772876">
              <a:lnSpc>
                <a:spcPct val="100000"/>
              </a:lnSpc>
            </a:pPr>
            <a:r>
              <a:rPr lang="uk-UA" sz="3200" b="1" spc="-25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Систематична корекційно-розвивальна робота</a:t>
            </a:r>
            <a:endParaRPr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4" name="Picture 2" descr="https://lh3.googleusercontent.com/f8kOOhVx97ljn66-GPb3v0NhSFru_tFmdk7blyuo8mpPtw4hH-B7ntvmnOBF17bzsVGscRtP1sR9XY03N5yHbguo5XKM5QBtqSSaZHykDW7NVqarKoGxApAn9UCqNR0Go4duWOx6uPJ2SzpKF550MByxqh3rO-U4uRDEiX8BV0C2X6HoDUevjrAu5H7td0yHlbTmdYSogb2V43CCI0ZdUvvc_DufOhCrm9UIoSEcXk9x0qrypNIfNleWg0eytKNshJygBnJT91ehx1yJouWK3TYHvGbL5KHZ4_EFQqmBN4dl85t-IWhyergpFG9YlgEuJ1_LmI1zgXzZZIAeBLoo6E-r0Zl4YWyuBzvS6izCPBV15CUnLvwzygfFCagLXFB_1MEoo8fC55C6_19ILMgG_kUVtWVF1NWxZwkPf3ME7VlAUtQOKLQyTV_Un1MOHL3BNthagj4hylysdRRWwtg7M7MUKat6Roi5TFV6wu2JGJdzTImVOg1xml3ip-U2gP3kr37Ud_HGl6HHOJbKD9xtDxaruwrdq5uoGb5npoeVwkYxId2aVBRYIjA1pETTpvDIegrHjHNHrGk3rmVd6dtZn8P_3fWTyk2vrLLt_Li3jul_nQVxKcoK8BoI-GDLxg3ss0ubXyCu5uHED8dGxY0MLvjFsVOhhBLL3yRb08BebO9m0VlMf8-xtczn27CZ_Q=w439-h585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9745" y="984885"/>
            <a:ext cx="3031867" cy="40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240" y="4479103"/>
            <a:ext cx="3166774" cy="2373210"/>
          </a:xfrm>
          <a:prstGeom prst="rect">
            <a:avLst/>
          </a:prstGeom>
        </p:spPr>
      </p:pic>
      <p:pic>
        <p:nvPicPr>
          <p:cNvPr id="202754" name="Picture 2" descr="https://lh3.googleusercontent.com/GEoPufr-eXgT5CAMPN77pIU-lLteGX4OpBfL0GSwPlqK9HEecliGc7oeFSpLMYSo1kbPOWLAaKWZdm64b4qcbqP7lwxCvxOaDtz9QFJBw3OBdetr6OrbAAsd888MapyhyaCfNcx5Abl3d07WaNf5l9TSCQlU5EZWTelFdGDFh9g_dQAlC0L3Fu4TqnEP8jG0-WpzASv80cGSDLeBJBFkgnXAGUzlpXugX2P46r-e3ROXjHbugdrPqi1vkRLhalmP264nl34wtZQhfz3gL5XGyVtl81H_OclPx89AnABGyao0Rs0j3jU_myTyuBpG6sBzRWxRqWjKn-SFsrTd1zqiHTd5_3t6ILGgutlsMIz9tZjfz8xXLQ_OC2x4NRNVwb0_nrGJTuyBol8qWaD3jPFujRdBAg-WDo1-t9T2NksEo5-pVqAnR5PqrDWiUhtqqiY6jJoDpbI-imvrG-HzX7IPlJSRJfGrpC629j2Go2wHSSrSzSypXtIoKxp5BJIhhpN-X-QayxCYyda5Versw1K3Yhk9H2r7-lBIQbmi4gN4gCtb1dzo1AIbMBBO66-BmjknqpH0HsJNEinmXb1YFmywpa9n5XJ9GbbM7zVb2OBglkpjcF8QpJiJXuC_dMGvXWfahfIC7Cg-nhZvXV_4UQMgubHsdbO-BLJMgfoUaxUSGy_kp7AiPzB00kqtJDNTQZfOTtx0TKmFLURWLwFDCi4JA1TQ=w476-h634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883" y="1214038"/>
            <a:ext cx="2587626" cy="344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3604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357222" y="0"/>
            <a:ext cx="9144000" cy="1304203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665480" marR="6350" indent="-287020" algn="ctr">
              <a:lnSpc>
                <a:spcPct val="100000"/>
              </a:lnSpc>
            </a:pPr>
            <a:r>
              <a:rPr sz="24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Педагогічний колектив </a:t>
            </a:r>
            <a:r>
              <a:rPr sz="2400" b="1" spc="-2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школи </a:t>
            </a:r>
            <a:r>
              <a:rPr lang="uk-UA" sz="2400" b="1" spc="-20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/>
            </a:r>
            <a:br>
              <a:rPr lang="uk-UA" sz="2400" b="1" spc="-20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</a:br>
            <a:r>
              <a:rPr sz="2400" b="1" spc="-2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працював </a:t>
            </a:r>
            <a:r>
              <a:rPr sz="2400" b="1" spc="-20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над</a:t>
            </a:r>
            <a:r>
              <a:rPr lang="uk-UA" sz="24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досягненням</a:t>
            </a:r>
            <a:r>
              <a:rPr sz="24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 </a:t>
            </a:r>
            <a:r>
              <a:rPr sz="2400" b="1" spc="-20" dirty="0" err="1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мет</a:t>
            </a:r>
            <a:r>
              <a:rPr lang="uk-UA" sz="24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и </a:t>
            </a:r>
            <a:r>
              <a:rPr lang="uk-UA" sz="2400" b="1" spc="-20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/>
            </a:r>
            <a:br>
              <a:rPr lang="uk-UA" sz="2400" b="1" spc="-20" dirty="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</a:br>
            <a:r>
              <a:rPr sz="2400" b="1" spc="-20" smtClean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виховного </a:t>
            </a:r>
            <a:r>
              <a:rPr sz="2400" b="1" spc="-20" dirty="0">
                <a:solidFill>
                  <a:srgbClr val="002060"/>
                </a:solidFill>
                <a:latin typeface="Bookman Old Style"/>
                <a:ea typeface="+mn-ea"/>
                <a:cs typeface="Bookman Old Style"/>
              </a:rPr>
              <a:t>процесу школи: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0" y="1285860"/>
            <a:ext cx="914400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txBody>
          <a:bodyPr vert="horz" wrap="square" lIns="0" tIns="0" rIns="0" bIns="0" rtlCol="0">
            <a:spAutoFit/>
          </a:bodyPr>
          <a:lstStyle/>
          <a:p>
            <a:pPr marL="912494" algn="ctr">
              <a:lnSpc>
                <a:spcPct val="100000"/>
              </a:lnSpc>
              <a:tabLst>
                <a:tab pos="3332479" algn="l"/>
              </a:tabLst>
            </a:pPr>
            <a:r>
              <a:rPr sz="24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«Створенн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я</a:t>
            </a:r>
            <a:r>
              <a:rPr sz="2400" b="1" spc="-3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у	</a:t>
            </a:r>
            <a:r>
              <a:rPr sz="24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шко</a:t>
            </a:r>
            <a:r>
              <a:rPr sz="24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л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і</a:t>
            </a:r>
            <a:r>
              <a:rPr sz="24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освітньог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о</a:t>
            </a:r>
            <a:r>
              <a:rPr sz="2400" b="1" spc="-3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середовищ</a:t>
            </a:r>
            <a:r>
              <a:rPr sz="24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а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,</a:t>
            </a:r>
            <a:endParaRPr sz="2400" dirty="0">
              <a:solidFill>
                <a:srgbClr val="FF0000"/>
              </a:solidFill>
              <a:latin typeface="Bookman Old Style"/>
              <a:cs typeface="Bookman Old Style"/>
            </a:endParaRPr>
          </a:p>
          <a:p>
            <a:pPr marL="12700" marR="6350" indent="701040" algn="ctr">
              <a:lnSpc>
                <a:spcPct val="100000"/>
              </a:lnSpc>
            </a:pP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сприятливого</a:t>
            </a:r>
            <a:r>
              <a:rPr sz="2400" b="1" spc="-3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для со</a:t>
            </a:r>
            <a:r>
              <a:rPr sz="2400" b="1" spc="-10" dirty="0">
                <a:solidFill>
                  <a:srgbClr val="FF0000"/>
                </a:solidFill>
                <a:latin typeface="Bookman Old Style"/>
                <a:cs typeface="Bookman Old Style"/>
              </a:rPr>
              <a:t>ц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іалізації особистості</a:t>
            </a:r>
            <a:r>
              <a:rPr sz="2400" b="1" spc="-3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та її становлен</a:t>
            </a:r>
            <a:r>
              <a:rPr sz="24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н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я</a:t>
            </a:r>
            <a:r>
              <a:rPr sz="24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як</a:t>
            </a:r>
            <a:r>
              <a:rPr sz="24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громадянина</a:t>
            </a:r>
            <a:r>
              <a:rPr sz="2400" b="1" spc="-4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у </a:t>
            </a:r>
            <a:r>
              <a:rPr sz="2400" b="1">
                <a:solidFill>
                  <a:srgbClr val="FF0000"/>
                </a:solidFill>
                <a:latin typeface="Bookman Old Style"/>
                <a:cs typeface="Bookman Old Style"/>
              </a:rPr>
              <a:t>сучасному</a:t>
            </a:r>
            <a:r>
              <a:rPr sz="2400" b="1" spc="-25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2400" b="1" smtClean="0">
                <a:solidFill>
                  <a:srgbClr val="FF0000"/>
                </a:solidFill>
                <a:latin typeface="Bookman Old Style"/>
                <a:cs typeface="Bookman Old Style"/>
              </a:rPr>
              <a:t>суспільстві</a:t>
            </a:r>
            <a:endParaRPr sz="240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5122" name="Picture 2" descr="https://lh3.googleusercontent.com/B9WeXjU9S6NTHOqW_JY7ureEOPsAUv82yGtRnqhtEj5bFmyaMyoiAOPkRnl9M-PdzHmHNkPfui4MUtoNfLr-AA9v08TpgFyLF1E02KgBn3CUzR7sF83q_lm7toVM1R3p2JcW9ivWYMPorMYFDhqXrvFpsIp8Fg2QjmRJxbj5bcx2-CqWCcAUuwkuwEn06c1Qc1gjGEVrPaj_U2jd32njq_14iizxGWCe8KgLEf0ecZiOsppM9RdfrlqpUvdgbApLgXLJnlqZnzoEX4Slc5AG3loTgC2mz6tqdU78UL138xHELWMwR1MVYm0RSdieNc6wGGTetS6R0YUej1-IKFYo4Sk8DKyJYB7orF0OwpdVgMujKKNMX4iU3_1ebhOyd_fn7QIvVEijevJBO_uK3oN-C-fhPhXIkq5QBn43foJ-6oS9lhtjmJqeAEJDme69MdjvVH6a7nqiwv8MpDN0k1rapfKJws_UP31Y7nc_79N7H4zR5UP21q_jCV0Fu-PmzSyp1w8JTX1dQnCtD6Q2bRSNHlSKlvnf_DDQP2HpaP8e6ay3dA6o3bqHwCGeqCT1lfj4pMWAFHQ2bkeuB3m_dm2TF_kI0vRWtAqZCtt6aGUhmecC81UHhmnZfVJYzkGGi_6bD6heftgwOoNMPqlmzYvpf74B7Kp6pZEO4VOzO_v-L3mUF5fASEiPeLzjEtKPDwly0_Wnd7SbUL7y66ZQAj5Zrvw-=w1125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6972" y="2819400"/>
            <a:ext cx="6781800" cy="382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19"/>
          <p:cNvSpPr/>
          <p:nvPr/>
        </p:nvSpPr>
        <p:spPr>
          <a:xfrm>
            <a:off x="428596" y="0"/>
            <a:ext cx="990600" cy="2363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Возможно, это изображение (ребенок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0856" y="2781300"/>
            <a:ext cx="2293144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Возможно, это изображение (4 человека, ребенок, люди сидят и люди стоят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86256"/>
            <a:ext cx="419946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Возможно, это изображение (4 человека, ребенок, люди сидят и люди стоят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643188"/>
            <a:ext cx="2370831" cy="42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Возможно, это изображение (1 человек, ребенок и стоит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285784" y="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Математична</a:t>
            </a:r>
            <a:r>
              <a:rPr lang="ru-RU" sz="2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компетентність</a:t>
            </a:r>
            <a:r>
              <a:rPr lang="ru-RU" sz="2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: </a:t>
            </a:r>
            <a:br>
              <a:rPr lang="ru-RU" sz="2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</a:b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застосування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математики в реальному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житті</a:t>
            </a:r>
            <a:endParaRPr lang="uk-UA" sz="24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1000108"/>
            <a:ext cx="7285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Відкритий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урок 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учителя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вищої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категорії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Солодовник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Галини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Анатоліївни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Уроки з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розвитку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логічного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мислення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грудень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2020р.) </a:t>
            </a:r>
            <a:endParaRPr lang="uk-UA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4327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14346" y="285728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Практичне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заняття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з 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нейробіки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у 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3-Б 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класі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(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грудень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2020 р.)  </a:t>
            </a:r>
            <a:endParaRPr lang="uk-UA" sz="28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780" y="1211835"/>
            <a:ext cx="90472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Нейробіка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–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це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розумова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гімнастика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; тренажер для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розвитку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пам’яті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мислення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уваги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. </a:t>
            </a:r>
            <a:endParaRPr lang="uk-UA" sz="20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7172" name="Picture 4" descr="Возможно, это изображение (3 человека, ребенок, люди сидят и люди стоя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2088" y="2025049"/>
            <a:ext cx="3901248" cy="219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озможно, это изображение (2 человека, ребенок, люди стоят и текст «2050 schod school 23 галинасолодовни солодовни»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543" y="4495800"/>
            <a:ext cx="3909337" cy="21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Возможно, это изображение (1 человек, ребенок, сидит, стоит и текст «school 23»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22774"/>
            <a:ext cx="3909337" cy="219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Возможно, это изображение (5 человек, волосы, ребенок, люди стоят, люди сидят и верхняя одежда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6697" y="4463609"/>
            <a:ext cx="3966639" cy="222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3394443"/>
            <a:ext cx="2223186" cy="2138331"/>
          </a:xfrm>
          <a:prstGeom prst="rect">
            <a:avLst/>
          </a:prstGeom>
        </p:spPr>
      </p:pic>
      <p:pic>
        <p:nvPicPr>
          <p:cNvPr id="13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2172" y="5205372"/>
            <a:ext cx="958832" cy="12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827383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312610" y="-40524"/>
            <a:ext cx="8229600" cy="1023614"/>
          </a:xfrm>
          <a:prstGeom prst="rect">
            <a:avLst/>
          </a:prstGeom>
        </p:spPr>
        <p:txBody>
          <a:bodyPr vert="horz" wrap="square" lIns="0" tIns="38354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lang="uk-UA" sz="32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Виховання творчої особистості </a:t>
            </a:r>
            <a:br>
              <a:rPr lang="uk-UA" sz="3200" b="1" spc="-50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uk-UA" sz="3200" b="1" spc="-50" dirty="0">
                <a:solidFill>
                  <a:srgbClr val="002060"/>
                </a:solidFill>
                <a:latin typeface="Times New Roman"/>
                <a:cs typeface="Times New Roman"/>
              </a:rPr>
              <a:t>здобувачів освіти школи </a:t>
            </a:r>
            <a:r>
              <a:rPr lang="en-US" sz="3200" b="1" spc="-50" dirty="0" smtClean="0">
                <a:solidFill>
                  <a:srgbClr val="002060"/>
                </a:solidFill>
                <a:latin typeface="Times New Roman"/>
                <a:cs typeface="Times New Roman"/>
              </a:rPr>
              <a:t>#23</a:t>
            </a:r>
            <a:endParaRPr sz="3200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4" descr="https://lh3.googleusercontent.com/fxjoD-wlxAjl0Ud_kgSCEWQI0gcuC37dFxWDBTyHjjDPIsfkLHH9op_yxjIFnu5ek0uht88q7P3JFf8ZL60Qn6IynJBQP2lDmYcjkUaDRoo7X3b7rWhxci63MNKrtwHiUiVDxmetYabmBoCluyw6L7ZmSG6NkRyJy8WE6UEegZU89G499RQjXD38TKUDO0SlZVcpxZYvxdajmlg9EvcLVYF80b7mY2Xseb_JKICohd3cx4BKxyqi4BYDhydlkDlUFoG56ygw5GQJ6D2DWPCHSHNNkPe5Ewh9ahuctCYNwaL9CW9vbzjwbmw_i28tLuVJLGnSbYzNqY2jxmHoQ8CqRRXSX3xFs5aebl_w2RKXkONm0sSpTLLhttNFLRbqun59TJg_oUA3rk5E4soI7be9USZsFR17ng6EE2MiK1wGLEBdAwspw26inBb3qsdp2kXDhOuAAKE1A7M-xWfoiE8RYesburyNnxgiGDg_7a3HMz3DSAAkIi5kce8CKL6KDA684qijEt3-qx9_VAqKWD3uO4hikU-OFEqNzogLwsBsoln0nXRJgy2CMmQV1WvloDjj3OgFtdl0LEj-q2-PAwQQD0qIhkKYeC_UVp1PeFvoFXKHvyeZSxgdUlfPJAAJx7Boff5o6307DhaZG2wtNYVJL95I8njSwlmev4TMvpKgrYg2Rcpx3YP17hx3q0lGK4zMnBKGPlUyMzXB37p0iI9_ZFJ6=w951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036" y="1131162"/>
            <a:ext cx="3974846" cy="26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lh3.googleusercontent.com/5rbKPZBvSgfIrnTpQ4twfSZl6erS6YkmjqvQoIjSjqCArAFYxu5EAvu8BDK23cTgQoddUUofK4POezw_IWKndSubB43PdUHBRu1fVwqmdbTzZVXtWDfic1ZDl9pp2I-EFkaeu6YMLcuOJD3ytM8VCnYReB3q-QO1x1jy64_TF7vFR-V4ULPIiD-JyKS4mgypbMc1wbCJBLG1beyI5YU0iR_JfHM4__Hk_fzYlOuwQegiAW9nQL1sLYih1iA8gv9V8r4lY9kkqbBdr6OdrFw5Vw6IS_EDFhLHWQo97f_xJlv_ppCmJ_a9tVW3QfiF12ymP8iO-sbg_kQsD9QjJCb15paEjamuBgaXdn7mBBSnoTZaSFidIiL1mSVh4eK828D3HKcAzlzNGkwys7RyX_D-VFoIe1vqxbjwJR1yb62hV4UxSrJr_ggANFMJDL78_Z-NUEslZpcSiK-Igckbvr6tm4hETO3uKKl-avvOXpoac7QCVR-CJMfyBxENSd2OzdU7sTYD9RqKTd5c07uI81gi4pEu-7WAf94mFJfbkIFBGikwOIZbXci5sPA9SZ58Af3pGO8Zf2ksjQw7DFlMbW8WNBbx5dRv3Bqmx5KJd09tqn9UJ2WRCCxuWgizCVwg1Nf7fxeOUzR4-wzLaDsVg-1QJteZTBQqR9-TUZ0iUVu1Dio5FZAjdYnBMnkE9v11qye8vfnSZtioUecaWoLX76EnqYEb=w1125-h63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164412"/>
            <a:ext cx="4479963" cy="25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Возможно, это изображение (4 человека, ребенок и люди стоя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76" y="979951"/>
            <a:ext cx="3730625" cy="279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Возможно, это изображение (4 человека, люди стоят, воздушный шарик и в помещении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976" y="3999018"/>
            <a:ext cx="3672773" cy="269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7"/>
          <p:cNvSpPr/>
          <p:nvPr/>
        </p:nvSpPr>
        <p:spPr>
          <a:xfrm>
            <a:off x="3390459" y="2965365"/>
            <a:ext cx="1716785" cy="20673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4564283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111647" y="285657"/>
            <a:ext cx="914400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64105" marR="6350" indent="-2352040" algn="ctr">
              <a:lnSpc>
                <a:spcPts val="4750"/>
              </a:lnSpc>
            </a:pPr>
            <a:r>
              <a:rPr sz="4400" b="1" spc="-40" dirty="0">
                <a:solidFill>
                  <a:srgbClr val="002060"/>
                </a:solidFill>
                <a:latin typeface="Bookman Old Style"/>
                <a:cs typeface="Bookman Old Style"/>
              </a:rPr>
              <a:t>НУШ</a:t>
            </a:r>
            <a:r>
              <a:rPr sz="4400" b="1" spc="2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44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–</a:t>
            </a:r>
            <a:r>
              <a:rPr sz="44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4400" b="1" spc="-30" dirty="0">
                <a:solidFill>
                  <a:srgbClr val="002060"/>
                </a:solidFill>
                <a:latin typeface="Bookman Old Style"/>
                <a:cs typeface="Bookman Old Style"/>
              </a:rPr>
              <a:t>ретроспектива </a:t>
            </a:r>
          </a:p>
          <a:p>
            <a:pPr marL="2364105" marR="6350" indent="-2352040" algn="ctr">
              <a:lnSpc>
                <a:spcPts val="4750"/>
              </a:lnSpc>
            </a:pPr>
            <a:r>
              <a:rPr lang="ru-RU" sz="4400" b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2020-2021 </a:t>
            </a:r>
            <a:r>
              <a:rPr lang="ru-RU" sz="4400" b="1" spc="-30" dirty="0" err="1">
                <a:solidFill>
                  <a:srgbClr val="002060"/>
                </a:solidFill>
                <a:latin typeface="Bookman Old Style"/>
                <a:cs typeface="Bookman Old Style"/>
              </a:rPr>
              <a:t>н.р</a:t>
            </a:r>
            <a:r>
              <a:rPr lang="ru-RU" sz="4400" b="1" spc="-30" dirty="0">
                <a:solidFill>
                  <a:srgbClr val="002060"/>
                </a:solidFill>
                <a:latin typeface="Bookman Old Style"/>
                <a:cs typeface="Bookman Old Style"/>
              </a:rPr>
              <a:t>.</a:t>
            </a:r>
            <a:endParaRPr sz="44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4098" name="Picture 2" descr="https://lh3.googleusercontent.com/pw/ACtC-3f8Dqc_hiRLmo0UuYjCqOMCUJofSbCwMH-0pN4gYRSePuFiCYRvh-__CAix-ppjUH7EMN9qpbsAUVLwZwaUHbktWA_kx4Tew7NuGR96KpsJw8Fpa6L0iGdF2G7retotT1wqXUQgUknQner_Z-dGtAv4Bg=w423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384" y="1462152"/>
            <a:ext cx="2300513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13"/>
          <p:cNvSpPr/>
          <p:nvPr/>
        </p:nvSpPr>
        <p:spPr>
          <a:xfrm>
            <a:off x="156680" y="4646019"/>
            <a:ext cx="1829562" cy="22440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4102" name="Picture 6" descr="https://lh3.googleusercontent.com/bWrinNjdo65hz0DdJQfhy9oWaYuiGHOgRxb_7xKtCxtUkVLkYUNDXK0ITH9NlDzM2rgSqtV1B3DTsD29KGwK6a2jqljcwtG83_8GZQG_uxLbUM-knAitEGHdMR3aCANQBJDxAUtA0WXXLYxGUd36nNn2Gr--xMxigbjyQjzZFHStYpxMDZbhXXd0RqT5H5ZkhMLW1slSE5x85LK4GX9j_A6KaACn6HFyjhrzjZIRqNnejPJ7JEu7u_7CR_7r3tBfnr-rj4I5nm8jL5QE_XUE335VepClHy1pXl1r-KnT0Yy6pOfjnTBRRIL3gePZXgpHMEOF1i5VNud3EmrSqM3zWcVODOcMwjdtkMtPXP2iZ9aJEZvpkbM4hmeR-sTrq8aAb07GgiN4PkKW6YcolCUtlqxUNpaIfafe212VGFxzEMRNjtD4lLlFQs_youE1dx8gD7ShnVBlZIhSjO2WFKdFbl_1JOQRpG9yQFGWaI3wWokmie1S3gm93N2nFa2jlw9TMDvmWgqoF37MQ5eJTkcj0ikTDFxUZx3lb-3TSPwfU4z8nxpQA5mn_nKBYOIyg9ktpJrhOoA_ZaTEV1GjVK2kxZPHtWg-sXmXq59AS47s_9K7e4Qf1ympGPoocF6JLB2oRwFGyRW2Nq-XJK76nRuBpoVuOUiZZK2xrfBc6pHG-PTFtzzhvIuYwspKJLV18Eryc6mAt-QqB6QbsqXrKKMyyc8q=w845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162" y="1590916"/>
            <a:ext cx="3554599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3.googleusercontent.com/tYyTijflVcWRoO05We5uUU48CW9DB-kPbWvcnDRL_lfajc1illmJkV30DN42s80WUypTrkvzPk6Boc4Qbuh45mI419JxyD8TK5QdGdwW-dkGu0eUqd9UKC5U_vh4TzMm9NOThnuKtgT2eSnLesq3Xh43VhSUANksX6beR1kyBLRUTDl1nlDZBybITSRSv77H_jVqqIL_cTNRPRK_J8michRfR3eFq4t7TblXy3SUHPvpISzKdAZgAzosdwplbNmPB3rUg_0H7djGBO3vGIYg3pj4HDdJTLNXm-DaEolRkGmJmhz4PT2UAY89dyVH1B4FN1Rlo_et5RqLj_o8Wp5gEOHkp-NXDgPtsls0vIi-FwUU9nR7sytCNcjxw5qVET566b82wEWS8DAy9cdWYQhy-2LjUgMRppFVPhUNVkxrmpm7Rku-h5CM07nJW11JP5dXubtZIjGWGJp_qTxQ7mWNSL8xJvIJ2J3zxUZghKbkqIEFCinrsWHZHUQFuQ7_f3hN0jQKLJY5fwH4bwUzKeQoeIrwCf9Bg5XYbeZ94m2XdLo5MPf9_xETxlQjqZ84CsHzU4yixClQnJ3wsRqUd9XwS80XZFxlrsIjXJF0KJBj5hHFSjWHgnA7OMuN5MoZYf4-MapNss8ham98osBMXBhrGYQg6vG3Vnz7ctnaA0Xpw_yZ1tksOVwvWwWNeGjh711VOH2BlHBQ1I6yzxycf3ib-knM=w476-h634-no?authus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9490" y="4333360"/>
            <a:ext cx="1875347" cy="249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lh3.googleusercontent.com/0LHNDo_UaU3e2OL03g0YtCVHADsENsijfZ2sew_Sje4qKNcKNVjK8IMDGUtIYEOjsgh1yjlD25B13qZC14ePTYM07eONG_z4Q3V1RkAV2IJn_JYtfujh-_h4kF8XgYG2yXRL58tGzwRiefAa5MQV_MmlZeBEksIrVbeSDKYi_cHu91V1DuSxp6dVIdulSiJK07Eg7bxVtLPKJaniZfk26JtuDSNGtFqBd-3-i1d4NE4wAB3_QVe_KY6BxXQxcnLIbSG-tUAKRHbRjD_ij3M64c_r2_5Ck3J4MKBoYR050GtpStJLiQp9_wevS6QH1YGdLOR2jRWd4K4NvSwk8mMc1XMhTo3K0sTP60ADawYWdCyskadh2BNuewbXHBUg4_i72DhUH_jI-LFnjsxaK1qs-e_HImjzuFu8y7e72mS-EsMd-rBGlx5COfz826RHWTah7IFxRA5lXOZkEnsf9PvAetLPEj1Ic34N-1RHdDEVLl_5kCgcmCthyMT_KID8yHO-ZrgDky1zRMZrTaLhaxr4CBa21uQnz2_s1ofeHEij_kxFH-n6dTLroI99zHS9oeZsiWFSfC2_ULX8LTtVEPYEesBbcoAV32KH0Fw3I0EekVXdVZNuEp8vqt_ckw5VynUxw2Yf5ceoIDfF75xpi-Qj7TFPVGXedSXUF7BM7MaW95oh3Cd-MUS2jqOdDTTCotpbMVML1qxI7TvRgH9h0f2bpETw=w476-h634-no?authuser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07540"/>
            <a:ext cx="2588757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lh3.googleusercontent.com/pZ3AceAPMXvcW1h28pdKewS8xps7vUD89-DUJLCox8A3BjlWUtySo-NdRR3vRsXhf8eTd_ji8mPGZ6bz3mMND-2vGv6YitgWRA4Due3vPwqexuUVnvKYOOdEUehnsmYKrJsvQApJGUq0mzSWsF2Nn96V_pB_Vz4xHAIhzEiY99TNDiUF_tpwco5SdE248XjMqn-0_jOQndWr8X6I8sk2xiRleBtAK-ZZMUmwcPpxbRURNiFAvheOLOc8Eki8cX7pfQT6qk132ouP4P_lHHt-e4UDGDKglPrOkMCDDx1JRxmcDhSGDRCu9C1cjyYXGuaXmDtyp9QqALG2NWHLnFgw09NkUx8z6sGOmVV-rLIDmydCkeh28_7N9x8UMugYF6Ijq_IAt5dn094I9DaHd65fI6-wfaTWIfFrdgprdLblsBkYnnmMgQrZ6CXlQrUI3MXc3gfyFI64RL8D_Woo7CC52CV7wfi_vFNmTs9MPOW4qq7XKhiHpYFH4wo3FMFDQIDqZszFOp2pip0yuww8L60Pt3zohD18cn3EYpwXYF5z9U0kC1k-bq4UtDwp3o3sgbYftL12pIi4MNSyHHe_ij3SLsg9-SrsBSmEdChwuGAZvEkdLSTxjbYSiZ2TOTJQleoOHGDElLszaEJ3ArQG4BCA_js_f3fX4ZHfmXx5lnzlfbZfxlIlwj6NyF-NtxWgQowPMq0EZPIZd7yCMas0Je-E0txN=w1125-h634-no?authuser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242" y="4316356"/>
            <a:ext cx="4492625" cy="253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0" y="207645"/>
            <a:ext cx="9143999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2965" marR="856615" algn="ctr">
              <a:lnSpc>
                <a:spcPct val="100000"/>
              </a:lnSpc>
            </a:pPr>
            <a:r>
              <a:rPr lang="uk-UA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Школярі </a:t>
            </a:r>
            <a:r>
              <a:rPr lang="uk-UA" sz="3200" b="1" spc="-2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1-3 </a:t>
            </a:r>
            <a:r>
              <a:rPr lang="uk-UA" sz="32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класів </a:t>
            </a:r>
          </a:p>
          <a:p>
            <a:pPr marL="862965" marR="856615" algn="ctr">
              <a:lnSpc>
                <a:spcPct val="100000"/>
              </a:lnSpc>
            </a:pPr>
            <a:r>
              <a:rPr sz="3200" b="1" spc="-25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навчают</a:t>
            </a:r>
            <a:r>
              <a:rPr sz="3200" b="1" spc="-10" dirty="0" err="1">
                <a:solidFill>
                  <a:srgbClr val="002060"/>
                </a:solidFill>
                <a:latin typeface="Bookman Old Style"/>
                <a:cs typeface="Bookman Old Style"/>
              </a:rPr>
              <a:t>ь</a:t>
            </a:r>
            <a:r>
              <a:rPr sz="3200" b="1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ся</a:t>
            </a:r>
            <a:r>
              <a:rPr sz="3200" b="1" spc="-2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 err="1">
                <a:solidFill>
                  <a:srgbClr val="002060"/>
                </a:solidFill>
                <a:latin typeface="Bookman Old Style"/>
                <a:cs typeface="Bookman Old Style"/>
              </a:rPr>
              <a:t>за</a:t>
            </a:r>
            <a:r>
              <a:rPr sz="32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30" dirty="0" err="1">
                <a:solidFill>
                  <a:srgbClr val="002060"/>
                </a:solidFill>
                <a:latin typeface="Bookman Old Style"/>
                <a:cs typeface="Bookman Old Style"/>
              </a:rPr>
              <a:t>принципами</a:t>
            </a:r>
            <a:r>
              <a:rPr lang="uk-UA" sz="320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«</a:t>
            </a:r>
            <a:r>
              <a:rPr sz="32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Нової</a:t>
            </a:r>
            <a:r>
              <a:rPr sz="32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української</a:t>
            </a:r>
            <a:r>
              <a:rPr sz="3200" b="1" spc="3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школи </a:t>
            </a:r>
            <a:r>
              <a:rPr sz="32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#23</a:t>
            </a:r>
            <a:r>
              <a:rPr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»</a:t>
            </a:r>
            <a:endParaRPr sz="32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07874" name="Picture 2" descr="https://lh3.googleusercontent.com/VSJZNLgj9to3AkrTAF0Tsum2NXosEY6JNcghiiLnXPa163PVYo5jEJ8QElwNf4czl8ofpdcLe0Ifn0xvs4F7XUs1JcGCCzFT6bdU6boPpy3gS_XnbZfC94IznlX8LrrkYk9Gf8idBx4QJ1l440WUrpzwSV0RqqxiCPdo7h4NP7F2Y7tQx4s9dv139WkNwPh3QXQALNynvD5FLBKv6EuF7E20_Z_tMnaFW28E-kKrRqfJZsaq-9E0OOCuI4-gM42iKKbmDtmtRMcEAw-LqDIhHImnITo7WgwOUBa2XejkupPYITixGgeJc0ZxoWdJZCfhn8w9FNzyXtqs2wnUFIXJWLouyTYJieqgkaSFtQZmu_655U6C2NJCn3oONczJmHwHDmtlsCowmsZUJb3kxHkoDRk7nxB30vm7Y1Miqe4h_ZcPJtLwcROtgUWaEup4DX4-SG2JPACPP-itzXBaIBxT07iVkLJDLpseLEljHsCpAAcpv2PBJrlN5NkIjsHg5pTeDJ5XjQ4rcJd8FaLoQslxGztA_K8cdA6R_tWhbMS0pcwgQIDiRHcwZaRRlBZHCQpAR82GoqV-7qUGp3qzrovTfOewFuYnzzlae6grY6ccq9PJ29CFZmyupaLmKteyWqlD9MEPSMKVjeSoyXGf8xW89D6pOaDNI56YwLrhkXyOn71N-Bnk0JUshhpSMRDZTZPEXoJDesY3sx3XtlycR96J3TtQ=w951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8831" y="1799331"/>
            <a:ext cx="4001187" cy="2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76" name="Picture 4" descr="https://lh3.googleusercontent.com/PRZ9uOkAMW_yFceC3Sgyq0T4gzJXK82it9W16pwtXhdvSh3m-w0N9kbcXbBr1Di7lNeR1JMkUb4Lh6tYmxtoE9PzxT1pbF5L0OrY5Bw2JyNJp4pcEIm6az7uPJ5VIRJk0HHoCvxJFtXKtKGd7Dhl0u83CPxLcUaq5Is4eJKuAuP7gnz3Fy7iB2EzbM8o80u7vRvVByEqtzZs7uwi5TkHSqaYQH3V5KGnS68Rhw7wMk6OhfTH2aeK19CZWMbcCZY1vwh5DzW0zvY57mJ7XvOGWJKjlPcV49fUtT0RgtHQ6MiYWIh0JfKZXX8phRoPL3FaQtIIP-b_dd4S-MKcc2ntMT1RpMAr_HPmburOxi5aLta4nHnvDueDmitVfewiWgPgvxRlKvZqPhYbpttB6f-kXFF0lyWmQtonqzAnLCQ7MKsUqYJM1maksaP-5b82wcxJebRAW818b1EnLwga8oqE8ih2ZlmtLgOT8L1zxOMRrax5fbgOGe-B-HDE2H7TVnrWzsvbMMOA8NXbw9DeRQK3ZGkIxMbiFM_5LjpwqBYIPZ0RDc5tUwh8aGqFsJcHI3i-Ui1R6_n7TGwdViiTWh4PcWHKNajrhgIUbfL-jOSSztEdqFEe7ZmkHI3K9WBYIi4GTA2LZswUrzhBNAANGSc3O1fyyOVv_G_kE1oKf3JZyZcXE4jtF95oA-oxnebCWZLqmCZiczg3b93sBvPwpWCfdC2k=w358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16" y="2369248"/>
            <a:ext cx="2548495" cy="45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lh3.googleusercontent.com/VRKVkkoQBHEfsgPQglYhxj2_aC8XA0zw6cR7Nnq0xLREa-9LZ-KLg-g9QPxpojlYxTyoVsY9D0zHRDVJdGFVXWt5fQ-Ygonb_akDsrsOjYi64iGpmJd_TFvbO-dLeGV-mZ-HysQGJLi_tJuuMiAabtWd0Nm8Z9kKYL5aepzhsro4XIUrq2Ie1qVAx9LAdY0WdPj_QzFlbh48uLfjW2o2jKKuGK20I7ViBEaZDpyzhQFBn4Eo9vibl30XdJ8xg8Cbn8FHEc0VCbgAdvIOS-F0gLwxfnFFdExG5WE4PVTjxL9Z2gJoMSqwedM6kgU_mOAhXrzZGQGk0m1XXi8RrSBQX-pu9oZr4CFxkOp2D5MGJbbGUqsTm2Pn7FW73mq80HAfmA_ilzaMYYFIsOnHiKJHZquax4Ace3_JTVodsqdnkiz6APJqMY5JpfxytoX1B8CwF-LFJbiBjiq5ws6H_Ph0dT9oVgml5R9m0_sh0JjNYoYxU3bb5OdR0fGgFAxobcdYmonvy5WkW1JH4mp1CIzMQHmmLZCtfZQlg9Ctgjbubra5eqiH8wg28lO5HfcnB45c5mcpsbEUGcMq2j4VMdqt4uP4YskpplCqonhp7fYgseD-I_j1sluTx6rhMyEVghqY7cuEojZAQjVHXqmtxeibuK-m8X-yDomipZc1XQWhJbgf52yKx7dEZUIbM67EeZ1H3psqOS0YBk7SIKXRtEGBTBrM=w304-h228-no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7880" name="Picture 8" descr="https://lh3.googleusercontent.com/PHmebsTrtPn0OTWFF-AdjCMQ5T0pNB_zMT_zhgpf8wv1tfqwyE99cZkS9BWQ_bzn1yZt-mg5gW6Go5Ry-mOaWeM43Q8yUNBFtGa6hfID5bpkf9-gcFLXVJLlTXMv506EGxqEmSIPgV9BREWgsAYmV7AlJsxLnYSfoIpP1aalN-vBjdDKz2jkd8zg1JL1WAO69j0nT7eXWt_96s6IALSWhNtz4WwzdFrB-nJbVTmY-bOceiUvPNRwcrbm7laKyP7wIBkTrRZusp8Bj2rYdzgyLuQ0R8nFPEx_KlIugo5aCJNb8KgqA50ksfJQGedJV-aXo6TxGge9xcMsm5YKYofK6MNQakF4KQIpErHwX7_orQmL2lJlyCiKZ3airHCeit_EPuFpuWO6ixWS5O966rAcAYroGez9uyxLWU3opvPfgoldPj-jFw4RYt1ZmEVwFdo8t97RNGw6595adjnNOmtrQknMajmjHC252Nasd24mI4XG9kTL8WsoL9mtUrricgEb45fRLRscIm7YW6Rp_4c_JtbPalEpxgWaNVVtU_KAhZQVtuKqUR9_6ryGhZVJTArogDDvVAV_nu0JTNfU4ebdOOmMeYR9Fb0wO8mY6SWz4x5gQMmJJLc42wpNBDMZkV9l4e5nSAw4AX_kgP2k8YEcIOiBfvHP3SIB5Udzl00YOAXUuptVMWs_-bZJtT03sGjJcjv6ui8SbMZMNP3HaLhcXWM0=w845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7880" y="4023530"/>
            <a:ext cx="3699042" cy="277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lh3.googleusercontent.com/3rHfakdd8K05x5OfejkVNPy01V3NJAc4tpShb9fHdXkLh0gG20jD1pW1fJmTWTVs2Gbjv2WynjMhR5-hGlro94LFAZTCwJFj5EDSWXOA0IPKXVpl_h5Y5cHeRDebCLj3xDRHAUO1smus59pPCPwXQ0HPSmDswnDlbIknaLevuEmdCWHBnoB_h0ldZkutM2-4jkiAGJoNKto3rU6idtI9fxcz2ifB4txKXfDdz44Vw_zHxSSwS9dzW--6mBf_VMZRLHQZHtaHYCoELbcDtYYI6--KDDTevrwAnn9gVJFN8vYAQBUgyQMhoELRc_XchZCfj1_vVmNaAWlYPV1FXeF_4lNyNQiWOVAkWr42sLxexzIGq34AsQJGd_3U8eWe-uixSTg73DOJc2flebO5yzD43jrXbrqVXy2GbB4AESllxlNWnVQDG4MCtsLgXC2pmBhTd1_t9fjnjFxCDqMmcA5q6y2qx7yvmsCJnK7bby3sHQwTQLPHlH-ZracbJwnrxbW-8RCLfDInLTvmtP7q4W_MlBMZ0SdFTluRXV4ZJdddLN9yhjEp0L7sDFlqpnojgAUnnh-Ks469sV3Nd4WnRU_KPG7eaq_1VZ1Hio1es-oKeTAp-aZ2y8Roup-2OEteXuIjVDm6SjVfVHqmMSsSegU2sottCWwE_fRAVoflVsMC4Yq5mzPV3CAixqUUBiyJyHiZ_ngPAMCekE1h-m2wEW9f0aEd=w476-h634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6244" y="1832313"/>
            <a:ext cx="2402587" cy="32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20"/>
          <p:cNvSpPr/>
          <p:nvPr/>
        </p:nvSpPr>
        <p:spPr>
          <a:xfrm>
            <a:off x="2455674" y="4690954"/>
            <a:ext cx="1814322" cy="22258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303753" y="29029"/>
            <a:ext cx="86207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1722120" algn="l"/>
              </a:tabLst>
            </a:pPr>
            <a:r>
              <a:rPr sz="4400" b="1" dirty="0">
                <a:solidFill>
                  <a:srgbClr val="002060"/>
                </a:solidFill>
                <a:latin typeface="Bookman Old Style"/>
                <a:cs typeface="Bookman Old Style"/>
              </a:rPr>
              <a:t>День	</a:t>
            </a:r>
            <a:r>
              <a:rPr sz="4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Знан</a:t>
            </a:r>
            <a:r>
              <a:rPr sz="4400" b="1" spc="-1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ь</a:t>
            </a:r>
            <a:r>
              <a:rPr sz="4400" b="1" spc="-2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-</a:t>
            </a:r>
            <a:r>
              <a:rPr sz="4400" b="1" spc="-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20</a:t>
            </a:r>
            <a:r>
              <a:rPr lang="uk-UA" sz="4400" b="1" spc="-5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20</a:t>
            </a:r>
            <a:endParaRPr sz="4400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>
              <a:lnSpc>
                <a:spcPct val="100000"/>
              </a:lnSpc>
              <a:tabLst>
                <a:tab pos="7521575" algn="l"/>
              </a:tabLst>
            </a:pPr>
            <a:r>
              <a:rPr lang="uk-UA" sz="2800" b="1" spc="-30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Яскравий початок шкільного життя</a:t>
            </a:r>
            <a:endParaRPr sz="28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06850" name="Picture 2" descr="https://lh3.googleusercontent.com/XjvyaCiXPBN6WvkXo2J1OcfeL5_UBHamYy2VDl6jYP-GYtesHHGKNxEmjaprIeU4EADWfRdmNrB0_ct8iWQ5JcRKeew7qzOcPsEaswidYlXvhDSlDEWCXPahgNjBILxqnHg_6YV0Z5WEUkU4I2CFsaQ46gcYVUXno67FsCkLnDMZmkWtJKP2syH44S26L_52BwYXUPEx26osBghQKv0nUMFmRrWKSqlesoLfmf9VpV1ArtuOH3-vN5W5kif7ecCHpuPdxC6mWFEflFJRwI33qg9JqwXWDFmRP-vHTjmsy6vS9phUa0kNp1YWvH0VMpSAB-rH3lY9CzDPlKk4nawqorA1RXdYBE0b-Y-kvmHSOH5sx9gXX6mJ6sOXX9sB0vZVVwJm4rlnGt9xNHCckLmzYvZFQ5nGs1_8IOzVCA1qOFzwXz_fs__XlAPqxhaXRk1rE6lEmMS6Lbt0I__KwgxNi-GIFlL0Py-JdVIWJme4w9giCPea4JgzM8sVn5L2MEU0EmdwF7LvUf70aUrx60FUi4oS0tSFccp0dMwPaYI7u9xGbZQext7SkxYfJcapyXRULAyJIofuBCXpkptMitwc5nwtP958aPFsW0a6JixM9htR_0HxUgUhv-sFjTtKBaMVLun5zGwdmn2V2gTuYwbxDv626FukyTaDrBHe8uuLNKmdhtFKcRvnzGkxmCsBiayaVci8aZBimuRbj6yK_gnELpbM=w951-h634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1371600"/>
            <a:ext cx="3962400" cy="264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52" name="Picture 4" descr="https://lh3.googleusercontent.com/uk-6xBBdZT6AY800X3VVos97DiUfoJw8gfqUzT5QQkAnHNFUWyaGX6S6I-UL6VlkJ8HdF9Q2ZiS6ow7N4FarYhu8XvhkOOcRMRcFsgT05jKQ7tlcPrJAQ3b_kc-zvLHMx3y_4-19ombV_OJiXrxEXGQmQ851ziXEeKR_Rhd4y8sAE8tY3_9ALlLkPgCHZGyGl5eRtt7urBoP3DQniLYSOMbU_8QuSpINDBvfvDFNF9iixbz6yv5ICTpqXNJb02rmrdjGL3PKLavtDjYAiacQzfs6dMCg_2MNRE7toiw0-ln2wgO4lGUGiEwePV-vKsa5H6UYEQ-cBh2U3MB7ecHsb555--uHAYkqIF-VBQXpmo-PNED9Y0hLoTTUu15NTjPOXe45byweFEmQ4V5WIqw-sq9xbdWFSP5KQeHskkd-gm2ABCRGSA7mkJNR0i5qicssYF-zDofXFDIESLiPFAHGvm3Yu63AakEWeLAaa7SxH3j1s3Vdv93RyS0rXGwxP6dk5krfA8FFcAoLsW4NG1w8U3d2TLCo98rXkH_yjZq4JcOCvtkuOtslph6rNg9lnREV34F03K8soar92pzj3jk8NWmaHxBN-dsfADnBAw7oy1zXBkMXsNeQ4l_9DiKbR6DzTiDZlfPtleW_ofGB5qv-5LiB7btsV4Zy1iXqHZiRBSfLQsbsKB-RD9TZ9KCV-UD44J7u9py1F-1cm8k24QFeRDls=w951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641" y="1288947"/>
            <a:ext cx="3965866" cy="26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54" name="Picture 6" descr="https://lh3.googleusercontent.com/BkUNjceBrGDWrnR7SEEScMenNhBDEixDh6TcsZ6EOKiNtWqEH9GgDVG8v-ci6Yw8WR987KO04Z6hFE_5_5IhBxOgXDqAVdZM0-QfCw0AeRexktQO-ebAc3cRkf34RREfsbzwokh962buGm-ESUym9hRl457CCqjQ39A9fPktvPqoc1QaRZD-tkQ3EFzRkEWxkmnZxRDYnzYFITexR1CKNQ4oOl0mP2sYfeEFOdPKm_aOqNTpNomAjVSCOYtnAgXiowWCNF0aMAaUx0L50NgEB5OyWf1p0e7_gHxiNksHhf-YLVbPzD5TW-lJEXc75U4WmKYkjEOCLYILG9A4Q7E-fuvYkjPszB_7TL7UW2Ng8fr2xVZhxGxzsQTDg_fNML4nUUfTznanNlx_vmztmrpeV-I2KmozQKynjMiVr5EQSR7-djHOf0xUrX_3MJepvfVOJr7pW5LD2L7gfdjvSR_c-pYRagCti-ghNR0RZH2-9xxWEl3MK7FGnO5FsWX-uXWFdSsc94b6K95Vr6rNui8YE7HgPAr17mCYf2-_xiVN5wUZ2R0FcIsTtm6aA--FXa770lZ-Oa4NlesgwFzQD0D92xeeZ5gV_8qniTp4SdHl3B9ajl3Yv_bqFEhrV8Bnebyw2rDGWZTyWC9piP1MmEyc6ipmObYa9FmN1dARpoEXf9gzOjOd0FEeZkAf46l8u99HziytgRxcudo3FBApscUM9Ool=w951-h634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84" y="4159804"/>
            <a:ext cx="4047294" cy="269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56" name="Picture 8" descr="https://lh3.googleusercontent.com/1DEE9KY_oNiCoLmmdF0vyuOBHKNfQsy8ZPGU_dIqapuSL_TcfYZ71M-BV2RmThLVNUOsGjzL6MDXQoodZQ2FJSz2eliR3cii2jvpE1fDIno4pltV-bimOboDIje6gu53AklNQcdvSi3TgKaAhay0i_rHyPDIy4tv39EOxdgxvoAfG3YC2_ncLfF8Schpm_KYZ9yL7kPVE9Ww67gJcRi4h373-pt0GKUb1VEg0FexBT7AmfkkwyR2nfZFdP_qo62JTbQYioNjpB4XjcVHSy6aGk-Qd2tu5ZxDFIWC-iBOzSq5LpfcEhY29iXSV_QWtox16Ltu_N9o9LSN2x3lz9ojW9InlFgJOuZMYcsaHSDzq1w9mivYBeIPr92qDh933oghY4i7TOjpxTN7EKcu_THE9p_aTgsqhWqpiB7Li6Pv5vlPDGeaA15fZuOGk3DX1hQ6ndOIY_flqQP_DYeeif8PQuIK__5soGQ-s_ja4LmHfauTs-nU4NoWYAif3SYnY_KANBabDBvfrhmPhtQ-aztJQZeOR6Zg6rN8XkW6IDojWu6fqIiaYDN7Zn0FNfqv71seDUVi0mU-NPAHaCXUPA0O_8xX4ff9nJx08hcRs_u38zdVcvAazn9btpXKBXXMfV0PI8B9fNLSCehASHG6th5SH6AWZCfDXJDoKaPHnXofq9TRXgB53JfAXJwOGvC8yNVt6dE47bKSZpUVnwDFZ8qT7eO7=w951-h634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7683" y="4013199"/>
            <a:ext cx="4187824" cy="279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16"/>
          <p:cNvSpPr/>
          <p:nvPr/>
        </p:nvSpPr>
        <p:spPr>
          <a:xfrm>
            <a:off x="3733800" y="2987836"/>
            <a:ext cx="1571267" cy="18900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26798" y="5043382"/>
            <a:ext cx="1676400" cy="1811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8153" y="1524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Олімпійський тиждень у </a:t>
            </a:r>
            <a:r>
              <a:rPr lang="uk-UA" altLang="uk-UA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23school </a:t>
            </a:r>
            <a:endParaRPr lang="uk-UA" altLang="uk-UA" sz="28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6395" y="675620"/>
            <a:ext cx="5442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BE STRONG AND HEALTHY!</a:t>
            </a:r>
            <a:endParaRPr lang="uk-UA" sz="28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8676" name="Picture 4" descr="Возможно, это изображение (1 человек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53018"/>
            <a:ext cx="279662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2320" y="1187954"/>
            <a:ext cx="2511425" cy="376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Возможно, это изображение (один или несколько человек и люди стоя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5761" y="1468318"/>
            <a:ext cx="3943784" cy="295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Олімпійський тиждень» | Черкаська гімназія №3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36" b="20801"/>
          <a:stretch/>
        </p:blipFill>
        <p:spPr bwMode="auto">
          <a:xfrm>
            <a:off x="2796620" y="4487095"/>
            <a:ext cx="3806825" cy="196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5"/>
          <p:cNvSpPr/>
          <p:nvPr/>
        </p:nvSpPr>
        <p:spPr>
          <a:xfrm>
            <a:off x="7167838" y="4981608"/>
            <a:ext cx="1676400" cy="1811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06" t="2468" r="15878" b="11694"/>
          <a:stretch/>
        </p:blipFill>
        <p:spPr>
          <a:xfrm>
            <a:off x="4500562" y="214290"/>
            <a:ext cx="4404449" cy="449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428736"/>
            <a:ext cx="4168917" cy="4168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31673" y="4786322"/>
            <a:ext cx="5112327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 b="1" cap="all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uk-UA" sz="2400" dirty="0"/>
              <a:t>Атестаційна комісія </a:t>
            </a:r>
            <a:r>
              <a:rPr lang="uk-UA" sz="2400" dirty="0" smtClean="0"/>
              <a:t>                        за </a:t>
            </a:r>
            <a:r>
              <a:rPr lang="uk-UA" sz="2400" dirty="0"/>
              <a:t>роботою</a:t>
            </a:r>
            <a:endParaRPr lang="ru-RU" sz="2400" dirty="0"/>
          </a:p>
        </p:txBody>
      </p:sp>
      <p:sp>
        <p:nvSpPr>
          <p:cNvPr id="8" name="object 19"/>
          <p:cNvSpPr/>
          <p:nvPr/>
        </p:nvSpPr>
        <p:spPr>
          <a:xfrm>
            <a:off x="152400" y="128737"/>
            <a:ext cx="990600" cy="2363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730761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248920" y="522033"/>
            <a:ext cx="8895080" cy="1292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6350" indent="635" algn="ctr">
              <a:lnSpc>
                <a:spcPct val="100000"/>
              </a:lnSpc>
            </a:pPr>
            <a:r>
              <a:rPr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Шкільні</a:t>
            </a:r>
            <a:r>
              <a:rPr sz="2800" b="1" spc="10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err="1">
                <a:solidFill>
                  <a:srgbClr val="002060"/>
                </a:solidFill>
                <a:latin typeface="Bookman Old Style"/>
                <a:cs typeface="Bookman Old Style"/>
              </a:rPr>
              <a:t>змагання</a:t>
            </a:r>
            <a:r>
              <a:rPr sz="2800" b="1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uk-UA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(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жовтень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2020 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.)</a:t>
            </a:r>
            <a:endParaRPr lang="ru-RU" sz="2800" b="1" dirty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marL="12065" marR="6350" indent="635" algn="ctr">
              <a:lnSpc>
                <a:spcPct val="100000"/>
              </a:lnSpc>
            </a:pPr>
            <a:r>
              <a:rPr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Все</a:t>
            </a:r>
            <a:r>
              <a:rPr sz="2800" b="1" spc="5" dirty="0" err="1">
                <a:solidFill>
                  <a:srgbClr val="002060"/>
                </a:solidFill>
                <a:latin typeface="Bookman Old Style"/>
                <a:cs typeface="Bookman Old Style"/>
              </a:rPr>
              <a:t>у</a:t>
            </a:r>
            <a:r>
              <a:rPr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країнськ</a:t>
            </a:r>
            <a:r>
              <a:rPr sz="2800" b="1" spc="5" dirty="0" err="1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ї</a:t>
            </a:r>
            <a:r>
              <a:rPr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дитяч</a:t>
            </a:r>
            <a:r>
              <a:rPr sz="2800" b="1" spc="15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- юнацької військ</a:t>
            </a:r>
            <a:r>
              <a:rPr sz="28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в</a:t>
            </a:r>
            <a:r>
              <a:rPr sz="28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2800" b="1" spc="-5" dirty="0">
                <a:solidFill>
                  <a:srgbClr val="002060"/>
                </a:solidFill>
                <a:latin typeface="Bookman Old Style"/>
                <a:cs typeface="Bookman Old Style"/>
              </a:rPr>
              <a:t>-</a:t>
            </a:r>
            <a:r>
              <a:rPr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патріотичн</a:t>
            </a:r>
            <a:r>
              <a:rPr sz="2800" b="1" spc="5" dirty="0">
                <a:solidFill>
                  <a:srgbClr val="002060"/>
                </a:solidFill>
                <a:latin typeface="Bookman Old Style"/>
                <a:cs typeface="Bookman Old Style"/>
              </a:rPr>
              <a:t>о</a:t>
            </a:r>
            <a:r>
              <a:rPr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ї гри</a:t>
            </a:r>
            <a:r>
              <a:rPr sz="2800" b="1" spc="-15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sz="2800" b="1" dirty="0">
                <a:solidFill>
                  <a:srgbClr val="FF0000"/>
                </a:solidFill>
                <a:latin typeface="Bookman Old Style"/>
                <a:cs typeface="Bookman Old Style"/>
              </a:rPr>
              <a:t>«Сокіл» (Джура»)</a:t>
            </a:r>
            <a:endParaRPr sz="2800" dirty="0">
              <a:solidFill>
                <a:srgbClr val="FF0000"/>
              </a:solidFill>
              <a:latin typeface="Bookman Old Style"/>
              <a:cs typeface="Bookman Old Style"/>
            </a:endParaRPr>
          </a:p>
        </p:txBody>
      </p:sp>
      <p:pic>
        <p:nvPicPr>
          <p:cNvPr id="21506" name="Picture 2" descr="Возможно, это изображение (6 человек, люди стоят, верхняя одежда и военная форма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21"/>
          <a:stretch/>
        </p:blipFill>
        <p:spPr bwMode="auto">
          <a:xfrm>
            <a:off x="236599" y="1998552"/>
            <a:ext cx="4106802" cy="21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Возможно, это изображение (7 человек и люди стоят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621" y="1911741"/>
            <a:ext cx="3709623" cy="230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Возможно, это изображение (3 человека и люди стоя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99" y="4373750"/>
            <a:ext cx="4144463" cy="23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Возможно, это изображение (9 человек и люди стоя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749" y="3997866"/>
            <a:ext cx="3660495" cy="274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0"/>
          <p:cNvSpPr/>
          <p:nvPr/>
        </p:nvSpPr>
        <p:spPr>
          <a:xfrm>
            <a:off x="3772957" y="3228565"/>
            <a:ext cx="1676400" cy="1641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Возможно, это изображение (2 человека, волосы, люди стоят, верхняя одежда и военная форма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1655"/>
            <a:ext cx="4096402" cy="30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Возможно, это изображение (3 человека, люди стоят и верхняя одежда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537" y="222310"/>
            <a:ext cx="4202196" cy="31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Возможно, это изображение (1 человек, стоит и верхняя одежда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53159"/>
            <a:ext cx="4133191" cy="309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Возможно, это изображение (4 человека и люди стоя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8537" y="3343077"/>
            <a:ext cx="4217105" cy="31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/>
          <p:nvPr/>
        </p:nvSpPr>
        <p:spPr>
          <a:xfrm>
            <a:off x="3252940" y="1673255"/>
            <a:ext cx="1355597" cy="17365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15416" y="2644002"/>
            <a:ext cx="1505712" cy="14958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228600"/>
            <a:ext cx="8153400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Наша гордість! Рій "Соколятко"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ПЕРЕМОЖЦІ фінального туру I (міського) етапу Всеукраїнської дитячо-юнацької військово-патріотичної гри "Сокіл" ("Джура") у 2020-2021 навчальному році</a:t>
            </a:r>
          </a:p>
        </p:txBody>
      </p:sp>
      <p:pic>
        <p:nvPicPr>
          <p:cNvPr id="209924" name="Picture 4" descr="Возможно, это изображение (8 человек, люди стоят и на открытом воздухе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3" t="-289" r="8897" b="289"/>
          <a:stretch/>
        </p:blipFill>
        <p:spPr bwMode="auto">
          <a:xfrm>
            <a:off x="4762500" y="3920078"/>
            <a:ext cx="4227163" cy="28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Возможно, это изображение (4 человека, военная форма и на открытом воздухе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82" r="11716"/>
          <a:stretch/>
        </p:blipFill>
        <p:spPr bwMode="auto">
          <a:xfrm>
            <a:off x="457200" y="3920078"/>
            <a:ext cx="3848100" cy="28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928" name="Picture 8" descr="Возможно, это изображение (4 человека, люди стоят и на открытом воздухе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28" r="14129"/>
          <a:stretch/>
        </p:blipFill>
        <p:spPr bwMode="auto">
          <a:xfrm>
            <a:off x="222542" y="1888415"/>
            <a:ext cx="2977565" cy="226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9930" name="Picture 10" descr="Возможно, это изображение (14 человек, люди стоят и на открытом воздухе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815"/>
          <a:stretch/>
        </p:blipFill>
        <p:spPr bwMode="auto">
          <a:xfrm>
            <a:off x="6019800" y="1824086"/>
            <a:ext cx="2982563" cy="206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7"/>
          <p:cNvSpPr/>
          <p:nvPr/>
        </p:nvSpPr>
        <p:spPr>
          <a:xfrm>
            <a:off x="3781044" y="2204893"/>
            <a:ext cx="1505712" cy="14958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3857562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0"/>
            <a:ext cx="8077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І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нтелектуальна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гра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"</a:t>
            </a:r>
            <a:r>
              <a:rPr lang="ru-RU" sz="2400" b="1" dirty="0" err="1">
                <a:solidFill>
                  <a:srgbClr val="FF0000"/>
                </a:solidFill>
                <a:latin typeface="Bookman Old Style"/>
                <a:cs typeface="Bookman Old Style"/>
              </a:rPr>
              <a:t>Ігри</a:t>
            </a:r>
            <a:r>
              <a:rPr lang="ru-RU"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Bookman Old Style"/>
                <a:cs typeface="Bookman Old Style"/>
              </a:rPr>
              <a:t>патріотів</a:t>
            </a:r>
            <a:r>
              <a:rPr lang="ru-RU" sz="2400" b="1" dirty="0">
                <a:solidFill>
                  <a:srgbClr val="FF0000"/>
                </a:solidFill>
                <a:latin typeface="Bookman Old Style"/>
                <a:cs typeface="Bookman Old Style"/>
              </a:rPr>
              <a:t>" </a:t>
            </a:r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до 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Дня </a:t>
            </a:r>
            <a:r>
              <a:rPr lang="ru-RU" sz="24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Гідності</a:t>
            </a:r>
            <a:r>
              <a:rPr lang="ru-RU" sz="2400" b="1" dirty="0">
                <a:solidFill>
                  <a:srgbClr val="002060"/>
                </a:solidFill>
                <a:latin typeface="Bookman Old Style"/>
                <a:cs typeface="Bookman Old Style"/>
              </a:rPr>
              <a:t> та </a:t>
            </a:r>
            <a:r>
              <a:rPr lang="ru-RU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Свободи</a:t>
            </a:r>
            <a:endParaRPr lang="ru-RU" sz="2400" b="1" dirty="0" smtClean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20 листопада 2020 р. </a:t>
            </a:r>
            <a:endParaRPr lang="uk-UA" sz="24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21186" name="Picture 2" descr="Возможно, это изображение (21 человек и люди стоя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0" y="1347259"/>
            <a:ext cx="3730625" cy="248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1188" name="Picture 4" descr="Возможно, это изображение (3 человека и люди стоят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6187" y="1342497"/>
            <a:ext cx="3737768" cy="24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1190" name="Picture 6" descr="Возможно, это изображение (1 человек, сидит и текст «23 sch 23 school»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0" y="3909847"/>
            <a:ext cx="3730625" cy="24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1192" name="Picture 8" descr="Возможно, это изображение (ребенок и стои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6187" y="3905085"/>
            <a:ext cx="3737768" cy="24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55243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81000"/>
            <a:ext cx="9143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Школа</a:t>
            </a:r>
            <a:r>
              <a:rPr lang="en-US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 # </a:t>
            </a:r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23 </a:t>
            </a:r>
            <a:r>
              <a:rPr lang="ru-RU" sz="32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єднається</a:t>
            </a:r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навколо</a:t>
            </a:r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українського</a:t>
            </a:r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 слова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765" y="1377922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Учні</a:t>
            </a:r>
            <a:r>
              <a:rPr lang="ru-RU" sz="2400" b="1" dirty="0">
                <a:solidFill>
                  <a:srgbClr val="C00000"/>
                </a:solidFill>
                <a:latin typeface="Bookman Old Style"/>
                <a:cs typeface="Bookman Old Style"/>
              </a:rPr>
              <a:t> та </a:t>
            </a:r>
            <a:r>
              <a:rPr lang="ru-RU" sz="24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вчителі</a:t>
            </a:r>
            <a:r>
              <a:rPr lang="ru-RU" sz="2400" b="1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приєдналися</a:t>
            </a:r>
            <a:r>
              <a:rPr lang="ru-RU" sz="2400" b="1" dirty="0">
                <a:solidFill>
                  <a:srgbClr val="C00000"/>
                </a:solidFill>
                <a:latin typeface="Bookman Old Style"/>
                <a:cs typeface="Bookman Old Style"/>
              </a:rPr>
              <a:t> до </a:t>
            </a:r>
            <a:r>
              <a:rPr lang="ru-RU" sz="24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написання</a:t>
            </a:r>
            <a:r>
              <a:rPr lang="ru-RU" sz="2400" b="1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Всеукраїнського</a:t>
            </a:r>
            <a:r>
              <a:rPr lang="ru-RU" sz="2400" b="1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радіодиктанту</a:t>
            </a:r>
            <a:r>
              <a:rPr lang="ru-RU" sz="2400" b="1" dirty="0">
                <a:solidFill>
                  <a:srgbClr val="C00000"/>
                </a:solidFill>
                <a:latin typeface="Bookman Old Style"/>
                <a:cs typeface="Bookman Old Style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Bookman Old Style"/>
                <a:cs typeface="Bookman Old Style"/>
              </a:rPr>
              <a:t>єдності</a:t>
            </a:r>
            <a:endParaRPr lang="uk-UA" sz="2400" b="1" dirty="0">
              <a:solidFill>
                <a:srgbClr val="C00000"/>
              </a:solidFill>
              <a:latin typeface="Bookman Old Style"/>
              <a:cs typeface="Bookman Old Style"/>
            </a:endParaRPr>
          </a:p>
        </p:txBody>
      </p:sp>
      <p:pic>
        <p:nvPicPr>
          <p:cNvPr id="214018" name="Picture 2" descr="https://lh3.googleusercontent.com/ALRQPo8a940c8OtFPHeVP9UWQWxS7bR6REonKCDoJrkLnOoIAUIMpaW1deHXt4bVz2tn6ft557-k-kpS_M9lpUOX9zEgYTBdh03w0dBMZrdw6Cmkx4WYctU6aHbRbmInv8pgdKbAGC2ayHBMC9-B2CjEPVqzvPAAQJJLI2GbWCzRp3fBdNo9otBEgWancUrKnVdhn2yEoS8ZhneE1abHOLeZJdVpuEKCgU_fiJdWd3wks4yJfLfmXnN7LYntNPFP5QNfGplZ-6EmGKWKlpY4b7IwvPX4DiA-3gi0J3DcrR3I2PBAOiftzteCt2kkpWTZeLzWZAE6OGz8HPuW_ceV0dQV9LJVW9QkxWr2TnxOhrRWIeLJLQTICGKs-BxxbTHh6mIwel6UEKWdIOIwsga4R0Fi7vTKcFlgs8Xc5IkdFLNhs43MK5VGWKvoQunPQdeY1FyacVKgeFAfSSdWQRqJY79asGK09mi9EqK4slpHGobcma_nKwVVZZHyZKwItWVtd3cQDhkyEyvj8MOg8XudObpzB3qoV6Whm-GwAV2PPQBahj0aCKexrx_bX26h9WeeYLyRZGK6g-qzvtzesGHSdawAenILJchSvRwqQxkR5cXAGQ9LVGvvOoazSxNqThFsrUZ6AFUxbP1qdscYGksE4ARGf92EHAn8klCca6NT-h1LrNfU2gKv1-hACOjR5VW78AVFgDIx57NzVBIxIARiHqEZ=w846-h634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27" b="11672"/>
          <a:stretch/>
        </p:blipFill>
        <p:spPr bwMode="auto">
          <a:xfrm>
            <a:off x="2874169" y="2488117"/>
            <a:ext cx="3613591" cy="187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51" y="2272419"/>
            <a:ext cx="2082800" cy="3124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5600" y="2272419"/>
            <a:ext cx="2121713" cy="3182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6120" y="4271142"/>
            <a:ext cx="1735730" cy="2603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3519" y="4249573"/>
            <a:ext cx="1764487" cy="2646731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3400" y="57620"/>
            <a:ext cx="81456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Проведення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акцій</a:t>
            </a:r>
            <a:r>
              <a:rPr lang="ru-RU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Bookman Old Style"/>
                <a:cs typeface="Bookman Old Style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Bookman Old Style"/>
                <a:cs typeface="Bookman Old Style"/>
              </a:rPr>
              <a:t>Збережи</a:t>
            </a:r>
            <a:r>
              <a:rPr lang="ru-RU" sz="2800" b="1" dirty="0">
                <a:solidFill>
                  <a:srgbClr val="FF0000"/>
                </a:solidFill>
                <a:latin typeface="Bookman Old Style"/>
                <a:cs typeface="Bookman Old Style"/>
              </a:rPr>
              <a:t> дерево-</a:t>
            </a:r>
            <a:r>
              <a:rPr lang="ru-RU" sz="2800" b="1" dirty="0" err="1">
                <a:solidFill>
                  <a:srgbClr val="FF0000"/>
                </a:solidFill>
                <a:latin typeface="Bookman Old Style"/>
                <a:cs typeface="Bookman Old Style"/>
              </a:rPr>
              <a:t>врятуй</a:t>
            </a:r>
            <a:r>
              <a:rPr lang="ru-RU" sz="2800" b="1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Bookman Old Style"/>
                <a:cs typeface="Bookman Old Style"/>
              </a:rPr>
              <a:t>довкілля</a:t>
            </a:r>
            <a:r>
              <a:rPr lang="ru-RU" sz="2800" b="1" dirty="0">
                <a:solidFill>
                  <a:srgbClr val="FF0000"/>
                </a:solidFill>
                <a:latin typeface="Bookman Old Style"/>
                <a:cs typeface="Bookman Old Style"/>
              </a:rPr>
              <a:t>»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(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збір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макулатури</a:t>
            </a:r>
            <a:r>
              <a:rPr lang="ru-RU" sz="2800" b="1" dirty="0">
                <a:solidFill>
                  <a:srgbClr val="002060"/>
                </a:solidFill>
                <a:latin typeface="Bookman Old Style"/>
                <a:cs typeface="Bookman Old Style"/>
              </a:rPr>
              <a:t>).</a:t>
            </a:r>
            <a:endParaRPr lang="uk-UA" sz="28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16066" name="Picture 2" descr="Возможно, это изображение (7 человек, ребенок, люди сидят и люди стоя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855" y="114300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mxo1Qep_0OLS89_GdcOPclWwir_ZD2neEPeq4b7eIIroQmFsFQfiR3GLqackmJ58lCjomQY-XCnq-itNdLqaMjKEUy84r8YcWV3Px216Kh_NrRLwP70Bv7Qpm5Cpyh3DFQ8zmwKi4u6SDRh9e-k1C4hVGt-ALBnyG3UZvvYhMS8ZYAgCP1yJWatZrKnKLoH7B1PEZLNd7iEfiManRNaM_VfaoZuyPVn2Pr3CKhVs_R3dZjxP78LFRl9aqNWPXC1jx198FmuUGEZP5x4qr6fviQ3d8JLxWkw0Bm_jNFfUWLakWFpStn-gu-EKgfAc9xtQFKzyPb15e8e8CS2ZPEfnF99gTD56g6j7iUI78Ln_CoicJPEFyvoDZj66xLaJKZe51xpHGjInbEk-cdr3kpV8Od6NlF1dq7Iw38F9wNj9bjC0TWFG1JyOq8ijXbAhfJm1PRQJF4fSgomhAi93j25eCfR7C1_hGE3BqBD3DFgYfc3sLaT9rYXc4LAl61BX6vicbgsEqPXIn_zvU2b7oVVJS6dLhI5XxahbcVltP6VCrSIQb5YanJTEIQA7EOS6BsuOFJm7CoqpFpP6eQtkwrOCs1LmWEzSNsVH8qUo6SpLI3eRGjV7vMNZ2Q5_PvoofTCTCBdcgK9UPPaWNLuOBdMRbBQi1HmWCP6CBYWx0O8S7ipKCSOHH-QntfDl8GOHLeDBJpkQsxSn09anZDaG1TmEIX0h=w845-h634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7507" y="1061596"/>
            <a:ext cx="3536144" cy="26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озможно, это изображение (10 человек, ребенок, люди сидят, люди стоят и в помещении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37" y="4156025"/>
            <a:ext cx="3418076" cy="256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озможно, это изображение (еда и в помещении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7480" y="4101088"/>
            <a:ext cx="3273425" cy="26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8479" y="3685589"/>
            <a:ext cx="8145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lang="uk-UA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Традиційно пригощаємо </a:t>
            </a:r>
            <a:r>
              <a:rPr lang="uk-UA" sz="24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смаколиками</a:t>
            </a:r>
            <a:r>
              <a:rPr lang="uk-UA" sz="24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наших переможців</a:t>
            </a:r>
            <a:endParaRPr lang="uk-UA" sz="24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8" name="object 9"/>
          <p:cNvSpPr/>
          <p:nvPr/>
        </p:nvSpPr>
        <p:spPr>
          <a:xfrm>
            <a:off x="3753517" y="4698157"/>
            <a:ext cx="1355598" cy="16405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8908438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333" y="85128"/>
            <a:ext cx="68357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350" algn="ctr">
              <a:lnSpc>
                <a:spcPct val="100000"/>
              </a:lnSpc>
            </a:pPr>
            <a:r>
              <a:rPr lang="uk-UA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Формування соціальної компетентності : волонтерська діяльність наших учнів</a:t>
            </a:r>
            <a:endParaRPr lang="uk-UA" sz="2800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5429264"/>
            <a:ext cx="80724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Участь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учнів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у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благодійній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акції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«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Діти-дітям</a:t>
            </a:r>
            <a: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».</a:t>
            </a:r>
            <a:b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ru-RU" sz="2000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Учні</a:t>
            </a:r>
            <a:r>
              <a:rPr lang="ru-RU" sz="20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5-А та 6-А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класів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разом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із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батьками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завітали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до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вихованців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Магдалинівського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дитячого</a:t>
            </a:r>
            <a:r>
              <a:rPr lang="ru-RU" sz="20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будинку</a:t>
            </a:r>
            <a:endParaRPr lang="uk-UA" sz="2000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  <p:pic>
        <p:nvPicPr>
          <p:cNvPr id="23556" name="Picture 4" descr="Возможно, это изображение (5 человек, люди стоят, верхняя одежда и обувь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25" r="2938" b="12094"/>
          <a:stretch>
            <a:fillRect/>
          </a:stretch>
        </p:blipFill>
        <p:spPr bwMode="auto">
          <a:xfrm>
            <a:off x="1571604" y="1500174"/>
            <a:ext cx="5929354" cy="36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94211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2" name="Picture 4" descr="ÐÐ¾Ð·Ð¼Ð¾Ð¶Ð½Ð¾, ÑÑÐ¾ Ð¸Ð·Ð¾Ð±ÑÐ°Ð¶ÐµÐ½Ð¸Ðµ (11 ÑÐµÐ»Ð¾Ð²ÐµÐº, ÑÐµÐ±ÐµÐ½Ð¾Ðº, Ð»ÑÐ´Ð¸ ÑÑÐ¾ÑÑ, Ð½Ð° Ð¾ÑÐºÑÑÑÐ¾Ð¼ Ð²Ð¾Ð·Ð´ÑÑÐµ Ð¸ ÐºÐ¸ÑÐ¿Ð¸ÑÐ½Ð°Ñ ÑÑÐµÐ½Ð°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4"/>
            <a:ext cx="5500694" cy="3653446"/>
          </a:xfrm>
          <a:prstGeom prst="rect">
            <a:avLst/>
          </a:prstGeom>
          <a:noFill/>
        </p:spPr>
      </p:pic>
      <p:pic>
        <p:nvPicPr>
          <p:cNvPr id="467970" name="Picture 2" descr="ÐÐ¾Ð·Ð¼Ð¾Ð¶Ð½Ð¾, ÑÑÐ¾ Ð¸Ð·Ð¾Ð±ÑÐ°Ð¶ÐµÐ½Ð¸Ðµ (ÑÐµÐ±ÐµÐ½Ð¾Ðº, ÑÑÐ¾Ð¸Ñ, Ð²Ð¾Ð·Ð´ÑÑÐ½ÑÐ¹ ÑÐ°ÑÐ¸Ðº Ð¸ Ð² Ð¿Ð¾Ð¼ÐµÑÐµÐ½Ð¸Ð¸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939" y="1500174"/>
            <a:ext cx="3827061" cy="51027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0"/>
            <a:ext cx="6786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Формування соціальної компетентності : </a:t>
            </a:r>
            <a:r>
              <a:rPr lang="uk-UA" sz="2800" b="1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волонтерська діяльність наших учнів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571612"/>
            <a:ext cx="5500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Цьогоріч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одні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з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переможців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змагань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b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</a:b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за 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Кубок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школи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- 5-Б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клас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прийняв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виважене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рішення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-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передати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виграні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/>
                <a:cs typeface="Bookman Old Style"/>
              </a:rPr>
              <a:t>кошти</a:t>
            </a:r>
            <a:r>
              <a:rPr lang="ru-RU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 на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лікування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Власовій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Сонечці</a:t>
            </a:r>
            <a:r>
              <a:rPr lang="ru-RU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endParaRPr lang="uk-UA" b="1" dirty="0">
              <a:solidFill>
                <a:srgbClr val="002060"/>
              </a:solidFill>
              <a:latin typeface="Bookman Old Style"/>
              <a:cs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1000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З Днем </a:t>
            </a:r>
            <a:r>
              <a:rPr lang="ru-RU" sz="32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Соборності</a:t>
            </a:r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Bookman Old Style"/>
                <a:cs typeface="Bookman Old Style"/>
              </a:rPr>
              <a:t>України</a:t>
            </a:r>
            <a:r>
              <a:rPr lang="ru-RU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!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Нехай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любов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до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рідного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краю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згуртовує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нас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задля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здійснення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високої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мети –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процвітання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соборної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незалежної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демократичної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заможної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Segoe UI Historic"/>
              </a:rPr>
              <a:t>України</a:t>
            </a:r>
            <a:r>
              <a:rPr lang="ru-RU" sz="2000" b="1" dirty="0">
                <a:solidFill>
                  <a:srgbClr val="C00000"/>
                </a:solidFill>
                <a:latin typeface="Segoe UI Historic"/>
              </a:rPr>
              <a:t>!</a:t>
            </a:r>
            <a:endParaRPr lang="ru-RU" sz="2000" b="1" i="0" dirty="0">
              <a:solidFill>
                <a:srgbClr val="C00000"/>
              </a:solidFill>
              <a:effectLst/>
              <a:latin typeface="Segoe UI Historic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25490"/>
          <a:stretch/>
        </p:blipFill>
        <p:spPr>
          <a:xfrm>
            <a:off x="2133600" y="4078526"/>
            <a:ext cx="4933092" cy="2756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46" y="1769030"/>
            <a:ext cx="3700442" cy="2466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029" y="1650256"/>
            <a:ext cx="3657600" cy="274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692" y="4989795"/>
            <a:ext cx="1827283" cy="124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855" y="2182528"/>
            <a:ext cx="1359526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79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133600" y="-34106"/>
            <a:ext cx="46810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Вшанування героїв </a:t>
            </a:r>
            <a:endParaRPr lang="uk-UA" sz="3200" b="1" dirty="0" smtClean="0">
              <a:solidFill>
                <a:srgbClr val="002060"/>
              </a:solidFill>
              <a:latin typeface="Bookman Old Style"/>
              <a:cs typeface="Bookman Old Style"/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Небесної </a:t>
            </a:r>
            <a:r>
              <a:rPr lang="uk-UA" sz="3200" b="1" dirty="0">
                <a:solidFill>
                  <a:srgbClr val="002060"/>
                </a:solidFill>
                <a:latin typeface="Bookman Old Style"/>
                <a:cs typeface="Bookman Old Style"/>
              </a:rPr>
              <a:t>Сотні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7545" y="5619923"/>
            <a:ext cx="655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Bookman Old Style"/>
                <a:cs typeface="Bookman Old Style"/>
              </a:rPr>
              <a:t>За ініціативою джур рою "Соколятко" кожен рій </a:t>
            </a:r>
            <a:r>
              <a:rPr lang="uk-UA" b="1" dirty="0" smtClean="0">
                <a:solidFill>
                  <a:srgbClr val="002060"/>
                </a:solidFill>
                <a:latin typeface="Bookman Old Style"/>
                <a:cs typeface="Bookman Old Style"/>
              </a:rPr>
              <a:t>куреня  </a:t>
            </a:r>
            <a:r>
              <a:rPr lang="uk-UA" b="1" dirty="0">
                <a:solidFill>
                  <a:srgbClr val="002060"/>
                </a:solidFill>
                <a:latin typeface="Bookman Old Style"/>
                <a:cs typeface="Bookman Old Style"/>
              </a:rPr>
              <a:t>та за участю ради лідерів "ТОЛ" були проведені години пам'яті</a:t>
            </a:r>
          </a:p>
        </p:txBody>
      </p:sp>
      <p:pic>
        <p:nvPicPr>
          <p:cNvPr id="17410" name="Picture 2" descr="Возможно, это изображение (один или несколько человек, люди стоят и в помещении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29"/>
          <a:stretch/>
        </p:blipFill>
        <p:spPr bwMode="auto">
          <a:xfrm>
            <a:off x="285720" y="1285860"/>
            <a:ext cx="3422046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Возможно, это изображение (5 человек, люди стоят и в помещени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079" y="1199645"/>
            <a:ext cx="4264025" cy="20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Возможно, это изображение (5 человек, ребенок, люди стоят и в помещении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61"/>
          <a:stretch/>
        </p:blipFill>
        <p:spPr bwMode="auto">
          <a:xfrm>
            <a:off x="3885963" y="3428228"/>
            <a:ext cx="4218141" cy="185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304800"/>
            <a:ext cx="8915400" cy="95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ea typeface="+mj-ea"/>
                <a:cs typeface="Bookman Old Style"/>
              </a:rPr>
              <a:t>Аналіз структури і мережі школи за </a:t>
            </a:r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ea typeface="+mj-ea"/>
                <a:cs typeface="Bookman Old Style"/>
              </a:rPr>
              <a:t>2020/2021 </a:t>
            </a:r>
            <a:r>
              <a:rPr lang="uk-UA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ea typeface="+mj-ea"/>
                <a:cs typeface="Bookman Old Style"/>
              </a:rPr>
              <a:t>н.р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ea typeface="+mj-ea"/>
                <a:cs typeface="Bookman Old Style"/>
              </a:rPr>
              <a:t>.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/>
              <a:ea typeface="+mj-ea"/>
              <a:cs typeface="Bookman Old Style"/>
            </a:endParaRPr>
          </a:p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</a:pPr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ea typeface="+mj-ea"/>
                <a:cs typeface="Bookman Old Style"/>
              </a:rPr>
              <a:t>Організація </a:t>
            </a: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/>
                <a:ea typeface="+mj-ea"/>
                <a:cs typeface="Bookman Old Style"/>
              </a:rPr>
              <a:t>профільного навчання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493588634"/>
              </p:ext>
            </p:extLst>
          </p:nvPr>
        </p:nvGraphicFramePr>
        <p:xfrm>
          <a:off x="434454" y="1238517"/>
          <a:ext cx="8686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03132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Возможно, это изображение (6 человек, ребенок и люди стоят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785667" y="1940029"/>
            <a:ext cx="3709088" cy="27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33784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010" algn="ctr">
              <a:lnSpc>
                <a:spcPct val="100000"/>
              </a:lnSpc>
            </a:pPr>
            <a:r>
              <a:rPr lang="uk-UA" sz="3600" b="1" spc="-25" dirty="0">
                <a:solidFill>
                  <a:srgbClr val="002060"/>
                </a:solidFill>
                <a:latin typeface="Book Antiqua" panose="02040602050305030304" pitchFamily="18" charset="0"/>
              </a:rPr>
              <a:t>Загальношкільні заходи до </a:t>
            </a:r>
            <a:r>
              <a:rPr sz="3600" b="1" spc="-25" dirty="0" err="1">
                <a:solidFill>
                  <a:srgbClr val="002060"/>
                </a:solidFill>
                <a:latin typeface="Book Antiqua" panose="02040602050305030304" pitchFamily="18" charset="0"/>
              </a:rPr>
              <a:t>Дня</a:t>
            </a:r>
            <a:r>
              <a:rPr sz="3600" b="1" spc="-25" dirty="0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sz="3600" b="1" spc="-25" dirty="0" err="1">
                <a:solidFill>
                  <a:schemeClr val="bg1"/>
                </a:solidFill>
                <a:latin typeface="Book Antiqua" panose="02040602050305030304" pitchFamily="18" charset="0"/>
              </a:rPr>
              <a:t>Миру</a:t>
            </a:r>
            <a:endParaRPr sz="3600" b="1" spc="-25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95400" y="877325"/>
            <a:ext cx="6345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Segoe UI Historic"/>
              </a:rPr>
              <a:t>School</a:t>
            </a:r>
            <a:r>
              <a:rPr lang="ru-RU" sz="2800" b="1" dirty="0">
                <a:solidFill>
                  <a:srgbClr val="002060"/>
                </a:solidFill>
                <a:latin typeface="Segoe UI Historic"/>
              </a:rPr>
              <a:t> 23 за </a:t>
            </a:r>
            <a:r>
              <a:rPr lang="ru-RU" sz="2800" b="1" dirty="0" err="1">
                <a:solidFill>
                  <a:srgbClr val="002060"/>
                </a:solidFill>
                <a:latin typeface="Segoe UI Historic"/>
              </a:rPr>
              <a:t>спокій</a:t>
            </a:r>
            <a:r>
              <a:rPr lang="ru-RU" sz="2800" b="1" dirty="0">
                <a:solidFill>
                  <a:srgbClr val="002060"/>
                </a:solidFill>
                <a:latin typeface="Segoe UI Historic"/>
              </a:rPr>
              <a:t> і мир на </a:t>
            </a:r>
            <a:r>
              <a:rPr lang="ru-RU" sz="2800" b="1" dirty="0" err="1">
                <a:solidFill>
                  <a:srgbClr val="002060"/>
                </a:solidFill>
                <a:latin typeface="Segoe UI Historic"/>
              </a:rPr>
              <a:t>Землі</a:t>
            </a:r>
            <a:r>
              <a:rPr lang="ru-RU" sz="2800" b="1" dirty="0">
                <a:solidFill>
                  <a:srgbClr val="002060"/>
                </a:solidFill>
                <a:latin typeface="Segoe UI Historic"/>
              </a:rPr>
              <a:t>!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1950" y="5409838"/>
            <a:ext cx="6496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Позакласний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шкільний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захід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-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написання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есе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«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Світ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сьогодні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» на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шкільному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подвір’ї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. </a:t>
            </a:r>
          </a:p>
          <a:p>
            <a:pPr algn="ctr"/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Есе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учні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писали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англійською</a:t>
            </a:r>
            <a:r>
              <a:rPr lang="ru-RU" sz="2400" b="1" spc="-50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400" b="1" spc="-50" dirty="0" err="1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мовою</a:t>
            </a:r>
            <a:endParaRPr lang="uk-UA" sz="2400" b="1" spc="-50" dirty="0">
              <a:solidFill>
                <a:srgbClr val="002060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7650" name="Picture 2" descr="Возможно, это изображение (ребенок, сидит и стоит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81" y="1647915"/>
            <a:ext cx="2821442" cy="37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Возможно, это изображение (1 человек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0307" y="1585210"/>
            <a:ext cx="2661825" cy="36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4712" y="62991"/>
            <a:ext cx="1306286" cy="1487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47" y="1775011"/>
            <a:ext cx="7955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«Виховання громадянина-патріота: практико-орієнтовані 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наукові дослідження, результати та шляхи впровадження»</a:t>
            </a:r>
          </a:p>
        </p:txBody>
      </p:sp>
      <p:pic>
        <p:nvPicPr>
          <p:cNvPr id="1030" name="Picture 6" descr="Результат пошуку зображень за запитом герб україни без фон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2746" y="213842"/>
            <a:ext cx="958905" cy="133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 изображении может находиться: 11 человек, люди улыбаются, люди стоят и на улиц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84" r="7575"/>
          <a:stretch/>
        </p:blipFill>
        <p:spPr bwMode="auto">
          <a:xfrm>
            <a:off x="11741" y="3505200"/>
            <a:ext cx="2359665" cy="253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 изображении может находиться: один или несколько человек, толпа и на улиц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25"/>
          <a:stretch/>
        </p:blipFill>
        <p:spPr bwMode="auto">
          <a:xfrm>
            <a:off x="2339216" y="3280745"/>
            <a:ext cx="4343393" cy="312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На изображении может находиться: один или несколько человек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5" r="17733"/>
          <a:stretch/>
        </p:blipFill>
        <p:spPr bwMode="auto">
          <a:xfrm>
            <a:off x="6682609" y="3505200"/>
            <a:ext cx="2461391" cy="240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5"/>
          <p:cNvSpPr txBox="1">
            <a:spLocks/>
          </p:cNvSpPr>
          <p:nvPr/>
        </p:nvSpPr>
        <p:spPr bwMode="auto">
          <a:xfrm>
            <a:off x="-287267" y="800385"/>
            <a:ext cx="8986565" cy="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317750" marR="6350" indent="-1705610">
              <a:lnSpc>
                <a:spcPts val="3820"/>
              </a:lnSpc>
            </a:pPr>
            <a:r>
              <a:rPr lang="ru-RU" sz="2400" b="1" spc="-25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Виховання</a:t>
            </a:r>
            <a:r>
              <a:rPr lang="ru-RU" sz="2400" b="1" spc="1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spc="-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свідомого</a:t>
            </a:r>
            <a:r>
              <a:rPr lang="ru-RU" sz="2400" b="1" spc="2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marL="2317750" marR="6350" indent="-1705610">
              <a:lnSpc>
                <a:spcPts val="3820"/>
              </a:lnSpc>
            </a:pPr>
            <a:r>
              <a:rPr lang="ru-RU" sz="2400" b="1" spc="-25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грома</a:t>
            </a:r>
            <a:r>
              <a:rPr lang="ru-RU" sz="2400" b="1" spc="-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д</a:t>
            </a:r>
            <a:r>
              <a:rPr lang="ru-RU" sz="2400" b="1" spc="-25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янина</a:t>
            </a:r>
            <a:r>
              <a:rPr lang="ru-RU" sz="2400" b="1" spc="-1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spc="-30" dirty="0">
                <a:solidFill>
                  <a:srgbClr val="002060"/>
                </a:solidFill>
                <a:latin typeface="Bookman Old Style" panose="02050604050505020204" pitchFamily="18" charset="0"/>
              </a:rPr>
              <a:t>т</a:t>
            </a:r>
            <a:r>
              <a:rPr lang="ru-RU" sz="2400" b="1" spc="-20" dirty="0">
                <a:solidFill>
                  <a:srgbClr val="002060"/>
                </a:solidFill>
                <a:latin typeface="Bookman Old Style" panose="02050604050505020204" pitchFamily="18" charset="0"/>
              </a:rPr>
              <a:t>а</a:t>
            </a:r>
            <a:r>
              <a:rPr lang="ru-RU" sz="2400" b="1" spc="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spc="-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патріота</a:t>
            </a:r>
            <a:r>
              <a:rPr lang="ru-RU" sz="2400" b="1" spc="25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b="1" spc="-20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України</a:t>
            </a:r>
            <a:endParaRPr lang="ru-RU" sz="2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65456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023" t="-3766" r="4571"/>
          <a:stretch>
            <a:fillRect/>
          </a:stretch>
        </p:blipFill>
        <p:spPr bwMode="auto">
          <a:xfrm>
            <a:off x="428596" y="-29847"/>
            <a:ext cx="4500594" cy="688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6644" y="714356"/>
            <a:ext cx="1306286" cy="14875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6314" y="264318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Нагороджено подякою за участь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 експерименті Всеукраїнського рівня «Розвиток в учнів загальноосвітнього навчального закладу громадянської активності у становленні громадянина-патріота України».</a:t>
            </a:r>
            <a:r>
              <a:rPr lang="uk-UA" b="1" dirty="0" smtClean="0"/>
              <a:t>	</a:t>
            </a:r>
            <a:br>
              <a:rPr lang="uk-UA" b="1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7800" y="152400"/>
            <a:ext cx="60452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spc="-25" dirty="0">
                <a:solidFill>
                  <a:srgbClr val="002060"/>
                </a:solidFill>
                <a:latin typeface="Bookman Old Style"/>
                <a:cs typeface="Bookman Old Style"/>
              </a:rPr>
              <a:t>З ДНЕМ ПЕРЕМОГИ!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2800" y="5312217"/>
            <a:ext cx="58597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Щороку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учні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нашої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школи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долучаються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до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відзначення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Дня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пам’яті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та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примирення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й Дня перемоги над нацизмом у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Другій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світовій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війні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. </a:t>
            </a:r>
            <a:r>
              <a:rPr lang="ru-RU" sz="1600" b="1" dirty="0" err="1" smtClean="0">
                <a:solidFill>
                  <a:srgbClr val="002060"/>
                </a:solidFill>
                <a:latin typeface="Segoe UI Historic"/>
              </a:rPr>
              <a:t>Цьогоріч</a:t>
            </a:r>
            <a:r>
              <a:rPr lang="ru-RU" sz="1600" b="1" dirty="0" smtClean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для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учнів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Segoe UI Historic"/>
              </a:rPr>
              <a:t>                                  5-11 </a:t>
            </a:r>
            <a:r>
              <a:rPr lang="ru-RU" sz="1600" b="1" dirty="0" err="1" smtClean="0">
                <a:solidFill>
                  <a:srgbClr val="002060"/>
                </a:solidFill>
                <a:latin typeface="Segoe UI Historic"/>
              </a:rPr>
              <a:t>класів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Segoe UI Historic"/>
                <a:hlinkClick r:id="rId2"/>
              </a:rPr>
              <a:t>#</a:t>
            </a:r>
            <a:r>
              <a:rPr lang="ru-RU" sz="1600" b="1" dirty="0" err="1" smtClean="0">
                <a:solidFill>
                  <a:srgbClr val="002060"/>
                </a:solidFill>
                <a:latin typeface="Segoe UI Historic"/>
                <a:hlinkClick r:id="rId2"/>
              </a:rPr>
              <a:t>Уроки_звитяги</a:t>
            </a:r>
            <a:r>
              <a:rPr lang="ru-RU" sz="1600" b="1" dirty="0" smtClean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пройшли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Segoe UI Historic"/>
              </a:rPr>
              <a:t>дистанційно</a:t>
            </a:r>
            <a:r>
              <a:rPr lang="ru-RU" sz="1600" b="1" dirty="0">
                <a:solidFill>
                  <a:srgbClr val="002060"/>
                </a:solidFill>
                <a:latin typeface="Segoe UI Historic"/>
              </a:rPr>
              <a:t> </a:t>
            </a:r>
          </a:p>
        </p:txBody>
      </p:sp>
      <p:pic>
        <p:nvPicPr>
          <p:cNvPr id="212996" name="Picture 4" descr="Возможно, это изображение (7 человек, ребенок, люди стоят и в помещени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4900" y="2417208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2998" name="Picture 6" descr="Возможно, это изображение (3 человека, ребенок, люди стоят и в помещении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57"/>
          <a:stretch/>
        </p:blipFill>
        <p:spPr bwMode="auto">
          <a:xfrm>
            <a:off x="63500" y="1280568"/>
            <a:ext cx="3200400" cy="507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2994" name="Picture 2" descr="Возможно, это изображение (2 человека и текст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004" b="17830"/>
          <a:stretch/>
        </p:blipFill>
        <p:spPr bwMode="auto">
          <a:xfrm>
            <a:off x="4800600" y="954945"/>
            <a:ext cx="4241800" cy="237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3000" name="Picture 8" descr="привітання з днем Перемоги | Retail logos, Vodafone logo,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19" r="24068"/>
          <a:stretch/>
        </p:blipFill>
        <p:spPr bwMode="auto">
          <a:xfrm>
            <a:off x="2882900" y="860286"/>
            <a:ext cx="1676400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41152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1349" y="152400"/>
            <a:ext cx="81033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Вишиванка</a:t>
            </a:r>
            <a:r>
              <a:rPr lang="en-GB" sz="36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DAY – 2021: </a:t>
            </a:r>
            <a:endParaRPr lang="uk-UA" sz="3600" b="1" dirty="0" smtClean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свято</a:t>
            </a:r>
            <a:r>
              <a:rPr lang="uk-UA" sz="32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, яке відновлює зв’язок поколінь</a:t>
            </a:r>
          </a:p>
        </p:txBody>
      </p:sp>
      <p:pic>
        <p:nvPicPr>
          <p:cNvPr id="211972" name="Picture 4" descr="Возможно, это изображение (11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83616"/>
            <a:ext cx="3654425" cy="170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1970" name="Picture 2" descr="Возможно, это изображение (3 человека, ребенок, люди стоят и на открытом воздухе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121" y="2298700"/>
            <a:ext cx="3026083" cy="41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1974" name="Picture 6" descr="Возможно, это изображение (2 человека, ребенок, люди стоят и на открытом воздухе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503" y="3784600"/>
            <a:ext cx="2988398" cy="22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1978" name="Picture 10" descr="Возможно, это изображение (16 человек, ребенок, люди стоят и на открытом воздухе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92931"/>
            <a:ext cx="2973025" cy="222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1980" name="Picture 12" descr="https://lh3.googleusercontent.com/rnFaabCR2gVfLLwSetAen5SuFdftFm58TfCss5qIv21bd7D6gCMjFVvoGYv1I_iqmM1LJtYEBSSuZbDf7C6tSk8aos8-AdIl6u0GYPA21qu01L7yomYJBimvwa011I6QmF1crYcSMd8KWuLIdOC0c9P1uGiPv9fmzk8K-Yh_ABxBdcDlOzzzRhmS85k5M5urLd8VGTKzB1Ng494jDjg0plgPO4wBU-pkZkTNKQWc2r8VsxiAw7NnSDLXdl2OY4d0l5QnWqgbgZFXjpz2HvSi7BtzXIeaphkHASClNY-5VvrRKw1QP6KKFwwkSi55dGnpSEf_b17FPQdPwhjXML2CFQkvLD3ByA3qrOuL85sqYa8FLmM-NnV1Br8n9lvPjZNo02J77OraeGEJ3U7Z4PKEXFJqn1JR87W1jorYuYCHT1YJeIAjPN2OyLE3vbWyh6gAD1codGzkC2D9maPlopGLkdxT0szrw6CdenauNwqCO4AxJGGUp50ToLzmmEPUcIIIQUJ1tOCquey_v7b7W0p_4BebBgDfzg-Es7jY51kuXKTWj8CfM0VgWnS259m3HybqRbAwelxhPLyn6sY4dTNPzFnMJkNfURHezsi3y-RrZ4GoDHztzGCiuCrSL5-WBH0UADk2knguT6ji_Tbyy9ICVNiX35CkOnNZSTVUxExNkXXId7E-RpoQqdOlWJRSuEPA6MjCCklaCVfOGuA8Q3tbnVjk=w846-h634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6943" y="4262471"/>
            <a:ext cx="2885882" cy="216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55347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0988"/>
            <a:ext cx="91440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406400" algn="ctr">
              <a:lnSpc>
                <a:spcPct val="100000"/>
              </a:lnSpc>
            </a:pPr>
            <a:r>
              <a:rPr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2</a:t>
            </a:r>
            <a:r>
              <a:rPr lang="uk-UA"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9</a:t>
            </a:r>
            <a:r>
              <a:rPr sz="3200" b="1" spc="-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травня</a:t>
            </a:r>
            <a:r>
              <a:rPr sz="3200" b="1" spc="2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у</a:t>
            </a:r>
            <a:r>
              <a:rPr sz="3200" b="1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школі</a:t>
            </a:r>
            <a:r>
              <a:rPr sz="3200" b="1" spc="10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відбул</a:t>
            </a:r>
            <a:r>
              <a:rPr sz="32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о</a:t>
            </a:r>
            <a:r>
              <a:rPr sz="32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ся</a:t>
            </a:r>
            <a:r>
              <a:rPr sz="32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 err="1">
                <a:solidFill>
                  <a:srgbClr val="FF0000"/>
                </a:solidFill>
                <a:latin typeface="Bookman Old Style"/>
                <a:cs typeface="Bookman Old Style"/>
              </a:rPr>
              <a:t>свято</a:t>
            </a:r>
            <a:r>
              <a:rPr sz="3200" b="1" spc="15" dirty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0" dirty="0" err="1" smtClean="0">
                <a:solidFill>
                  <a:srgbClr val="FF0000"/>
                </a:solidFill>
                <a:latin typeface="Bookman Old Style"/>
                <a:cs typeface="Bookman Old Style"/>
              </a:rPr>
              <a:t>Останній</a:t>
            </a:r>
            <a:r>
              <a:rPr sz="3200" b="1" spc="15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r>
              <a:rPr sz="3200" b="1" spc="-25" dirty="0">
                <a:solidFill>
                  <a:srgbClr val="FF0000"/>
                </a:solidFill>
                <a:latin typeface="Bookman Old Style"/>
                <a:cs typeface="Bookman Old Style"/>
              </a:rPr>
              <a:t>Дзвоник</a:t>
            </a:r>
            <a:r>
              <a:rPr sz="3200" b="1" spc="-15" dirty="0">
                <a:solidFill>
                  <a:srgbClr val="FF0000"/>
                </a:solidFill>
                <a:latin typeface="Bookman Old Style"/>
                <a:cs typeface="Bookman Old Style"/>
              </a:rPr>
              <a:t>-</a:t>
            </a:r>
            <a:r>
              <a:rPr sz="3200" b="1" spc="-20" dirty="0">
                <a:solidFill>
                  <a:srgbClr val="FF0000"/>
                </a:solidFill>
                <a:latin typeface="Bookman Old Style"/>
                <a:cs typeface="Bookman Old Style"/>
              </a:rPr>
              <a:t>20</a:t>
            </a:r>
            <a:r>
              <a:rPr lang="uk-UA" sz="3200" b="1" spc="-2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21</a:t>
            </a:r>
            <a:r>
              <a:rPr lang="ru-RU" sz="3200" b="1" spc="-20" dirty="0" smtClean="0">
                <a:solidFill>
                  <a:srgbClr val="FF0000"/>
                </a:solidFill>
                <a:latin typeface="Bookman Old Style"/>
                <a:cs typeface="Bookman Old Style"/>
              </a:rPr>
              <a:t> </a:t>
            </a:r>
            <a:endParaRPr sz="2800" dirty="0">
              <a:latin typeface="Bookman Old Style"/>
              <a:cs typeface="Bookman Old Style"/>
            </a:endParaRPr>
          </a:p>
        </p:txBody>
      </p:sp>
      <p:pic>
        <p:nvPicPr>
          <p:cNvPr id="208900" name="Picture 4" descr="Возможно, это изображение (7 человек, люди стоят, в помещении и на открытом воздухе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49" y="1137107"/>
            <a:ext cx="4105655" cy="27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902" name="Picture 6" descr="Возможно, это изображение (9 человек, люди стоят и воздушный шарик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113" y="1136475"/>
            <a:ext cx="4106601" cy="27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904" name="Picture 8" descr="Возможно, это изображение (6 человек, ребенок, люди стоят, воздушный шарик и в помещении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350" y="3998793"/>
            <a:ext cx="4105654" cy="27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906" name="Picture 10" descr="Возможно, это изображение (8 человек, люди стоят и на открытом воздухе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1113" y="3998793"/>
            <a:ext cx="4106601" cy="26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1"/>
          <p:cNvSpPr/>
          <p:nvPr/>
        </p:nvSpPr>
        <p:spPr>
          <a:xfrm>
            <a:off x="3817620" y="3087368"/>
            <a:ext cx="1508760" cy="18148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-152400" y="-7257"/>
            <a:ext cx="9002486" cy="1156214"/>
          </a:xfrm>
          <a:prstGeom prst="rect">
            <a:avLst/>
          </a:prstGeom>
        </p:spPr>
        <p:txBody>
          <a:bodyPr vert="horz" wrap="square" lIns="0" tIns="47752" rIns="0" bIns="0" rtlCol="0">
            <a:spAutoFit/>
          </a:bodyPr>
          <a:lstStyle/>
          <a:p>
            <a:pPr marL="882650" marR="6350" indent="302895">
              <a:lnSpc>
                <a:spcPct val="100000"/>
              </a:lnSpc>
            </a:pPr>
            <a:r>
              <a:rPr lang="uk-UA" sz="3600" b="1" spc="-25" dirty="0">
                <a:solidFill>
                  <a:srgbClr val="002060"/>
                </a:solidFill>
                <a:latin typeface="Bookman Old Style" panose="02050604050505020204" pitchFamily="18" charset="0"/>
              </a:rPr>
              <a:t>Набуття мовленнєвої компетентності – виклик часу</a:t>
            </a:r>
            <a:endParaRPr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316" y="1044625"/>
            <a:ext cx="8153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25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Вручення</a:t>
            </a:r>
            <a:r>
              <a:rPr lang="ru-RU" sz="2400" b="1" spc="-25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2400" b="1" spc="-25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книжок</a:t>
            </a:r>
            <a:r>
              <a:rPr lang="ru-RU" sz="2400" b="1" spc="-25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endParaRPr lang="ru-RU" sz="2400" b="1" spc="-25" dirty="0" smtClean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ru-RU" sz="2400" b="1" spc="-25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«</a:t>
            </a:r>
            <a:r>
              <a:rPr lang="ru-RU" sz="2400" b="1" spc="-25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Я,Олександр</a:t>
            </a:r>
            <a:r>
              <a:rPr lang="ru-RU" sz="2400" b="1" spc="-25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Поль» нашим </a:t>
            </a:r>
            <a:r>
              <a:rPr lang="ru-RU" sz="2400" b="1" spc="-25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першачкам</a:t>
            </a:r>
            <a:endParaRPr lang="uk-UA" sz="2400" b="1" spc="-25" dirty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6236" y="2296118"/>
            <a:ext cx="49363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spc="-25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Цікаві, сучасні, яскраві книжки отримали за підтримки </a:t>
            </a:r>
            <a:r>
              <a:rPr lang="uk-UA" sz="1600" b="1" spc="-25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  <a:hlinkClick r:id="rId2"/>
              </a:rPr>
              <a:t>Бориса Філатов</a:t>
            </a:r>
            <a:r>
              <a:rPr lang="uk-UA" sz="1600" b="1" spc="-25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а </a:t>
            </a:r>
            <a:r>
              <a:rPr lang="uk-UA" sz="1600" b="1" spc="-25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та </a:t>
            </a:r>
          </a:p>
          <a:p>
            <a:r>
              <a:rPr lang="uk-UA" sz="1600" b="1" spc="-25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  <a:hlinkClick r:id="rId3"/>
              </a:rPr>
              <a:t>Департамент гуманітарної політики Дніпровської міської ради</a:t>
            </a:r>
            <a:endParaRPr lang="uk-UA" sz="1600" b="1" spc="-25" dirty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14338" name="Picture 2" descr="Возможно, это изображение (1 человек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286" y="1875622"/>
            <a:ext cx="3536950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озможно, это изображение (2 человека и люди стоят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726385"/>
            <a:ext cx="3877401" cy="290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lh3.googleusercontent.com/Ju9TZEjd_atePY6kyBWV43Hl0sFGjPbaMaspxwdAxdR_pyMYx4MpjlirxiM3JLZ2b9Zm5QzXBOWI3F3W0sK1SejcOxW9qOwLyDh1fUzsuWJ-p0Ezu1CYf11W-R31Jy-KxT_5HQtS81xY5GtgmX4UA2LB0MzsZnX4i0l_vN_CrYBAup0aXEtcwsY9UjOg6-nbBI1SeKsL62xVDCITnX0quByUL80aQMHdNLrZ4a90jiHBJYVIrNbr0X0P-YxdbbjZ3ZuOMPeB_KJkyyIn3s53KNxrcrXSxjF3mCQShSeOSpBzGi4gaZiK2drQ3MWWmeHPDra7Xymps0kEVzKTXuVbC_qfOlyWSLi5F_YC1bU-66C87iIPn0pwWHPKBlBTaIO7XAjWYgC8mAJ0l8u74XOUSeWdv6faMse-g18RVg7EzKPK0q-tXRfvOFSBq0UpbIEdOOYdzd7V8i7RZX36O8MteePsgl_Y9XoUXMB-YF-dwp7yXD30WLzGF2QKqdEZqqFq3MIVumZK2jJ59mliYY0de8M24ErweUdMdYwLWadELtV1DjS6Y45uMU6QHbDdNQOdoGpHNc-G1H2jm6QR3hOhei-JgAcrD2AUVTrRCc2DlkYlOhglXg-0huTFxJBpToxoabK2nbJelqYzl0s1rJSEqLRel7sfB8gUZuCN48P2gUPpCqseV3wwbB45HMpIg9BTV4kcqBBlxrgV1JEHJRgRkku2=w845-h634-no?authus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148" y="4343400"/>
            <a:ext cx="3197225" cy="23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/>
          <p:cNvSpPr/>
          <p:nvPr/>
        </p:nvSpPr>
        <p:spPr>
          <a:xfrm>
            <a:off x="3630658" y="4948831"/>
            <a:ext cx="1436370" cy="18402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38200" y="160875"/>
            <a:ext cx="746760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uk-UA" sz="28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Активне залучення учнівської та батьківської громадськості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5899602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Проведення онлайн конкурсу </a:t>
            </a:r>
            <a:endParaRPr lang="uk-UA" altLang="uk-UA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uk-UA" altLang="uk-UA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Найкраща новорічна композиція» </a:t>
            </a:r>
            <a:r>
              <a:rPr lang="uk-UA" alt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  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I місце - 8-Б </a:t>
            </a:r>
            <a:r>
              <a:rPr lang="uk-UA" altLang="uk-UA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клас II </a:t>
            </a:r>
            <a:r>
              <a:rPr lang="uk-UA" alt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місце - 5-Б </a:t>
            </a:r>
            <a:r>
              <a:rPr lang="uk-UA" altLang="uk-UA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клас ІІІ </a:t>
            </a:r>
            <a:r>
              <a:rPr lang="uk-UA" altLang="uk-UA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місце - 1-Б клас</a:t>
            </a:r>
          </a:p>
        </p:txBody>
      </p:sp>
      <p:pic>
        <p:nvPicPr>
          <p:cNvPr id="15366" name="Picture 6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36850"/>
            <a:ext cx="3011188" cy="402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Возможно, это изображение (новогодняя елка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74472"/>
            <a:ext cx="3451305" cy="258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Нет описания фот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3032" y="1066468"/>
            <a:ext cx="3195385" cy="23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7"/>
          <p:cNvSpPr/>
          <p:nvPr/>
        </p:nvSpPr>
        <p:spPr>
          <a:xfrm>
            <a:off x="3702343" y="3757861"/>
            <a:ext cx="1436370" cy="18402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507258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Традиції школи </a:t>
            </a:r>
            <a:r>
              <a:rPr lang="en-US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# 23</a:t>
            </a:r>
            <a:endParaRPr lang="uk-UA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60880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Виступи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шкільної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команди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 «</a:t>
            </a:r>
            <a:r>
              <a:rPr lang="ru-RU" sz="2000" b="1" dirty="0" smtClean="0">
                <a:solidFill>
                  <a:srgbClr val="002060"/>
                </a:solidFill>
                <a:latin typeface="Segoe UI Historic"/>
              </a:rPr>
              <a:t>ШОК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»</a:t>
            </a:r>
            <a:endParaRPr lang="uk-UA" sz="20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33601" y="444464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Традиційне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вітання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 наших </a:t>
            </a:r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ювілярів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педагогічним</a:t>
            </a:r>
            <a:r>
              <a:rPr lang="ru-RU" sz="2000" b="1" dirty="0">
                <a:solidFill>
                  <a:srgbClr val="002060"/>
                </a:solidFill>
                <a:latin typeface="Segoe UI Historic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UI Historic"/>
              </a:rPr>
              <a:t>колективом</a:t>
            </a:r>
            <a:endParaRPr lang="uk-UA" sz="20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scontent.fiev13-1.fna.fbcdn.net/v/t1.0-9/88228492_641634226600063_5664944207089893376_o.jpg?_nc_cat=103&amp;_nc_sid=09cbfe&amp;_nc_ohc=yl5sTc93_fIAX-I-i5C&amp;_nc_ht=scontent.fiev13-1.fna&amp;oh=78af3586f73970651d1a9be737e018eb&amp;oe=5F2453A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4701" y="357166"/>
            <a:ext cx="2019299" cy="20192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lh3.googleusercontent.com/w_NuMup8DQd7Kx35yWTA90vYUsNzBawI0Va-5e_8k81H--Wfm6wdCl8S3o2q0nVEIfb5mpT_kVa7YAkXpM3gvvObj5Isf1uQlzrs3G0qf49SH9la1BSjwlfjCv6vZSe24vAIIYcz9AARKCKclaNOOZgDAbv6O018YKqGOZqiqe9swCO3NORTqzLcp64gzZQQ8t-QZepKVUUnaC0x-ClpTFKucl-4WENSnCG1zh2FH7Tp_XOhZBucHIgLZmA3AoyT0fZCJNMTqijP1u3y8JpbRF87wAqhTuIsTd4cSD-9KAhqkGtKg_Qunuc7XbsHLQKsyrBFRVt9E9tAd-omQT_dvDoB4HH-ovJ2qg4KK_NrS_0HUMRIujWdrH8aHVlYTHd3L6YcM2CFbAh-cQfDTv5hJNBg-sNIpQLbnoGoGREfYPEemuqJO-iYin-WLG2Q3RS-pRcSG3zrDgoBfvIEQL7g8xS8KjBJJpBqVbJp8RpOSA_U2OoddNyrl8gtXkDpTvrRLvrJsX-EttmxJXVY0Q7RUaiFgMTu0u_Wu9TExvIUGcqlTPX7FgYb0aJIw_13iVeb1o5YYyGVtdAmGx-9azZTJc94n9qwZ2oi9GHpFOaEuNBflW8Xbb-LdA8frmg9mg4PjXs66EJVAsw1mzMkG4D0cJ2bLMMBiATfdwZ6zAsmQsQ9nhIW3NpSP8Ag8l7KAox41FGTFuEYFMyQPl6c9Cl8JywN=w1125-h634-no?authus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4151173"/>
            <a:ext cx="4645968" cy="26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Возможно, это изображение (1 человек и стоит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000108"/>
            <a:ext cx="4725995" cy="26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34724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152400"/>
            <a:ext cx="7239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Єднання</a:t>
            </a:r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поколінь</a:t>
            </a:r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...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У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нашій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школі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є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чудова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традиція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: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першачки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саджають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ялинку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на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шкільному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подвір’ї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</a:p>
        </p:txBody>
      </p:sp>
      <p:pic>
        <p:nvPicPr>
          <p:cNvPr id="19458" name="Picture 2" descr="Возможно, это изображение (18 человек, люди стоят, верхняя одежда и на открытом воздухе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Возможно, это изображение (4 человека, люди стоят и дерево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14284"/>
            <a:ext cx="2663825" cy="355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Возможно, это изображение (4 человека, ребенок, люди стоят, верхняя одежда и на открытом воздухе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70"/>
          <a:stretch/>
        </p:blipFill>
        <p:spPr bwMode="auto">
          <a:xfrm>
            <a:off x="2209800" y="4191000"/>
            <a:ext cx="4646612" cy="25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19400" y="1870677"/>
            <a:ext cx="3200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Учні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5,6-их </a:t>
            </a:r>
            <a:r>
              <a:rPr lang="ru-RU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класів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, </a:t>
            </a:r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запропонували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першачкам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прикрасити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свої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ялинки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до </a:t>
            </a:r>
            <a:r>
              <a:rPr lang="ru-RU" b="1" dirty="0" err="1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новорічних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ea typeface="+mj-ea"/>
                <a:cs typeface="+mj-cs"/>
              </a:rPr>
              <a:t> свят</a:t>
            </a:r>
            <a:endParaRPr lang="uk-UA" b="1" dirty="0">
              <a:solidFill>
                <a:srgbClr val="002060"/>
              </a:solidFill>
              <a:latin typeface="Bookman Old Style" panose="02050604050505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338051"/>
      </p:ext>
    </p:extLst>
  </p:cSld>
  <p:clrMapOvr>
    <a:masterClrMapping/>
  </p:clrMapOvr>
</p:sld>
</file>

<file path=ppt/theme/theme1.xml><?xml version="1.0" encoding="utf-8"?>
<a:theme xmlns:a="http://schemas.openxmlformats.org/drawingml/2006/main" name="37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FireMosaic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powerpointbase.com-90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7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4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lueMosaic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Начальная">
    <a:majorFont>
      <a:latin typeface="Bookman Old Style"/>
      <a:ea typeface=""/>
      <a:cs typeface=""/>
      <a:font script="Grek" typeface="Cambria"/>
      <a:font script="Cyrl" typeface="Cambria"/>
      <a:font script="Jpan" typeface="HG明朝E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Начальная">
    <a:majorFont>
      <a:latin typeface="Bookman Old Style"/>
      <a:ea typeface=""/>
      <a:cs typeface=""/>
      <a:font script="Grek" typeface="Cambria"/>
      <a:font script="Cyrl" typeface="Cambria"/>
      <a:font script="Jpan" typeface="HG明朝E"/>
      <a:font script="Hang" typeface="돋움"/>
      <a:font script="Hans" typeface="宋体"/>
      <a:font script="Hant" typeface="標楷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Gill Sans MT"/>
      <a:ea typeface=""/>
      <a:cs typeface=""/>
      <a:font script="Grek" typeface="Calibri"/>
      <a:font script="Cyrl" typeface="Calibri"/>
      <a:font script="Jpan" typeface="ＭＳ Ｐゴシック"/>
      <a:font script="Hang" typeface="맑은 고딕"/>
      <a:font script="Hans" typeface="华文新魏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Офіс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Офіс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Офіс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370</Template>
  <TotalTime>20241</TotalTime>
  <Words>2282</Words>
  <Application>Microsoft Office PowerPoint</Application>
  <PresentationFormat>Экран (4:3)</PresentationFormat>
  <Paragraphs>532</Paragraphs>
  <Slides>102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102</vt:i4>
      </vt:variant>
    </vt:vector>
  </HeadingPairs>
  <TitlesOfParts>
    <vt:vector size="113" baseType="lpstr">
      <vt:lpstr>370</vt:lpstr>
      <vt:lpstr>Специальное оформление</vt:lpstr>
      <vt:lpstr>378</vt:lpstr>
      <vt:lpstr>1_Специальное оформление</vt:lpstr>
      <vt:lpstr>343</vt:lpstr>
      <vt:lpstr>Custom Design</vt:lpstr>
      <vt:lpstr>1_Custom Design</vt:lpstr>
      <vt:lpstr>BlueMosaic template</vt:lpstr>
      <vt:lpstr>Blank</vt:lpstr>
      <vt:lpstr>FireMosaic template</vt:lpstr>
      <vt:lpstr>powerpointbase.com-901</vt:lpstr>
      <vt:lpstr>Слайд 1</vt:lpstr>
      <vt:lpstr>Слайд 2</vt:lpstr>
      <vt:lpstr>Слайд 3</vt:lpstr>
      <vt:lpstr>Школа #23 – лідер освітнього простору м. Дніпра</vt:lpstr>
      <vt:lpstr>Формула Нової української школи #23</vt:lpstr>
      <vt:lpstr>Слайд 6</vt:lpstr>
      <vt:lpstr>Рівень педагогічної майстерності вчителів школи #23</vt:lpstr>
      <vt:lpstr>Слайд 8</vt:lpstr>
      <vt:lpstr>Слайд 9</vt:lpstr>
      <vt:lpstr>Слайд 10</vt:lpstr>
      <vt:lpstr>Слайд 11</vt:lpstr>
      <vt:lpstr>Дистанційне навчання</vt:lpstr>
      <vt:lpstr>Слайд 13</vt:lpstr>
      <vt:lpstr>Слайд 14</vt:lpstr>
      <vt:lpstr>Слайд 15</vt:lpstr>
      <vt:lpstr>Дистанційне навчання – час для цікавих домашніх завдань</vt:lpstr>
      <vt:lpstr>Інфографіка  «Портрет української жінки»  (11 кл.)</vt:lpstr>
      <vt:lpstr>Розвиток інтелектуального потенціалу здобувачів освіти школи #23</vt:lpstr>
      <vt:lpstr>Слайд 19</vt:lpstr>
      <vt:lpstr>Слайд 20</vt:lpstr>
      <vt:lpstr>Слайд 21</vt:lpstr>
      <vt:lpstr>Слайд 22</vt:lpstr>
      <vt:lpstr>Слайд 23</vt:lpstr>
      <vt:lpstr>Навчальна діяльність  учнів школи   </vt:lpstr>
      <vt:lpstr>Школа І ступеня</vt:lpstr>
      <vt:lpstr>Школа ІІ ступеня</vt:lpstr>
      <vt:lpstr>Школа ІІІ ступеня</vt:lpstr>
      <vt:lpstr>Результати навчальної діяльності  у 2020-2021 н.р.</vt:lpstr>
      <vt:lpstr>Слайд 29</vt:lpstr>
      <vt:lpstr>Слайд 30</vt:lpstr>
      <vt:lpstr>Нагородження</vt:lpstr>
      <vt:lpstr>ЗНО-2020</vt:lpstr>
      <vt:lpstr>Слайд 33</vt:lpstr>
      <vt:lpstr>ЗНО – 2020   Україна</vt:lpstr>
      <vt:lpstr>Результати ЗНО</vt:lpstr>
      <vt:lpstr>Слайд 36</vt:lpstr>
      <vt:lpstr>Слайд 37</vt:lpstr>
      <vt:lpstr>Слайд 38</vt:lpstr>
      <vt:lpstr>Слайд 39</vt:lpstr>
      <vt:lpstr>Засідання педагогічних рад 2020-2021 н.р. </vt:lpstr>
      <vt:lpstr>Методичний тиждень кафедри  слов'янської філології</vt:lpstr>
      <vt:lpstr>Знайомство з почесними гостями </vt:lpstr>
      <vt:lpstr>Слайд 43</vt:lpstr>
      <vt:lpstr>Слайд 44</vt:lpstr>
      <vt:lpstr>Слайд 45</vt:lpstr>
      <vt:lpstr>Слайд 46</vt:lpstr>
      <vt:lpstr>Методичний тиждень учителів  математики та інформатики</vt:lpstr>
      <vt:lpstr>Методичний тиждень учителів історії «Державотворчі процеси в незалежній Україні як відображення демократичних тенденцій світової спільноти» </vt:lpstr>
      <vt:lpstr>Всеукраїнський тиждень права  Конкурс молодіжних ініціатив «Якби я був»  та конкурс малюнків «Я маю право»</vt:lpstr>
      <vt:lpstr>Слайд 50</vt:lpstr>
      <vt:lpstr>  Зміцнення матеріально-технічної бази –   незмінний курс адміністративної політики школи</vt:lpstr>
      <vt:lpstr>Озеленення школи Віртуальна прогулянка подвір’ям школи</vt:lpstr>
      <vt:lpstr>Слайд 53</vt:lpstr>
      <vt:lpstr>Слайд 54</vt:lpstr>
      <vt:lpstr>Слайд 55</vt:lpstr>
      <vt:lpstr>Слайд 56</vt:lpstr>
      <vt:lpstr>Капітальний ремонт  дитячих убиралень  </vt:lpstr>
      <vt:lpstr>Слайд 58</vt:lpstr>
      <vt:lpstr>Дитяча бібліотека – місце творчої самореалізації особистості кожної дитини</vt:lpstr>
      <vt:lpstr>Сучасний кабінет інформатики</vt:lpstr>
      <vt:lpstr>Діяльність психологічної служби школи</vt:lpstr>
      <vt:lpstr> Основні завдання психологічної служби школи №23  на виконання реформ НУШ </vt:lpstr>
      <vt:lpstr> Основні принципи роботи  психологічної служби школи №23 на виконання завдань НУШ </vt:lpstr>
      <vt:lpstr>Робота зі здобувачами освіти з розвитку ключових життєвих компетентностей</vt:lpstr>
      <vt:lpstr>Слайд 65</vt:lpstr>
      <vt:lpstr>Слайд 66</vt:lpstr>
      <vt:lpstr>Слайд 67</vt:lpstr>
      <vt:lpstr>Слайд 68</vt:lpstr>
      <vt:lpstr>Слайд 69</vt:lpstr>
      <vt:lpstr>Підтримка інклюзивного навчання</vt:lpstr>
      <vt:lpstr>Систематична корекційно-розвивальна робота</vt:lpstr>
      <vt:lpstr>Педагогічний колектив школи  працював над досягненням мети  виховного процесу школи:</vt:lpstr>
      <vt:lpstr>Слайд 73</vt:lpstr>
      <vt:lpstr>Слайд 74</vt:lpstr>
      <vt:lpstr>Виховання творчої особистості  здобувачів освіти школи #23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Загальношкільні заходи до Дня Миру</vt:lpstr>
      <vt:lpstr>Слайд 91</vt:lpstr>
      <vt:lpstr>Слайд 92</vt:lpstr>
      <vt:lpstr>Слайд 93</vt:lpstr>
      <vt:lpstr>Слайд 94</vt:lpstr>
      <vt:lpstr>Слайд 95</vt:lpstr>
      <vt:lpstr>Набуття мовленнєвої компетентності – виклик часу</vt:lpstr>
      <vt:lpstr>Слайд 97</vt:lpstr>
      <vt:lpstr>Традиції школи # 23</vt:lpstr>
      <vt:lpstr>Слайд 99</vt:lpstr>
      <vt:lpstr>Багаторічна традиція школи- брендовий щоденник</vt:lpstr>
      <vt:lpstr>Слайд 101</vt:lpstr>
      <vt:lpstr>Слайд 102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Юля</cp:lastModifiedBy>
  <cp:revision>352</cp:revision>
  <dcterms:created xsi:type="dcterms:W3CDTF">2020-06-18T13:21:11Z</dcterms:created>
  <dcterms:modified xsi:type="dcterms:W3CDTF">2021-08-13T07:45:30Z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2019-11-07T00:00:00Z</vt:filetime>
  </property>
  <property fmtid="{D5CDD505-2E9C-101B-9397-08002B2CF9AE}" pid="3" name="LastSaved">
    <vt:filetime>2020-06-18T00:00:00Z</vt:filetime>
  </property>
</Properties>
</file>